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1" r:id="rId4"/>
    <p:sldId id="257" r:id="rId5"/>
    <p:sldId id="262" r:id="rId6"/>
    <p:sldId id="258" r:id="rId7"/>
    <p:sldId id="265" r:id="rId8"/>
    <p:sldId id="269" r:id="rId9"/>
    <p:sldId id="270" r:id="rId10"/>
    <p:sldId id="264" r:id="rId11"/>
    <p:sldId id="266" r:id="rId12"/>
    <p:sldId id="267" r:id="rId13"/>
    <p:sldId id="263" r:id="rId14"/>
    <p:sldId id="26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55878-929E-44C5-BC75-F4FDD5382C06}" type="datetimeFigureOut">
              <a:rPr lang="en-US" smtClean="0"/>
              <a:pPr/>
              <a:t>5/21/2011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A2313-FE10-4A41-A1AC-ABBB6E2CD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95B21-46D3-42FF-B07D-795E10E90EFC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relationship between the common core, the ELP standards, and how there is now an opportunity to re-think the relationship between different parts of the system, especially energized by a more national perspective rather than state-by-state.</a:t>
            </a:r>
          </a:p>
          <a:p>
            <a:endParaRPr lang="en-US" dirty="0" smtClean="0"/>
          </a:p>
          <a:p>
            <a:r>
              <a:rPr lang="en-US" dirty="0" smtClean="0"/>
              <a:t>1) The common core will define the content standards</a:t>
            </a:r>
          </a:p>
          <a:p>
            <a:pPr defTabSz="888340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 smtClean="0"/>
              <a:t>2) 44 states have signed up for the common core and they are required to be a part of either PARCC</a:t>
            </a:r>
            <a:r>
              <a:rPr lang="en-US" baseline="0" dirty="0" smtClean="0"/>
              <a:t> or SBAC</a:t>
            </a:r>
            <a:endParaRPr lang="en-US" dirty="0" smtClean="0"/>
          </a:p>
          <a:p>
            <a:r>
              <a:rPr lang="en-US" dirty="0" smtClean="0"/>
              <a:t>3) PARCC and SBAC are consortia of states that are developing the content</a:t>
            </a:r>
            <a:r>
              <a:rPr lang="en-US" baseline="0" dirty="0" smtClean="0"/>
              <a:t> assessments for the Common Core</a:t>
            </a:r>
            <a:r>
              <a:rPr lang="en-US" dirty="0" smtClean="0"/>
              <a:t> – not minor, they are funded by RTTT money ($350M+) to develop these</a:t>
            </a:r>
            <a:r>
              <a:rPr lang="en-US" baseline="0" dirty="0" smtClean="0"/>
              <a:t> assessments</a:t>
            </a:r>
            <a:r>
              <a:rPr lang="en-US" dirty="0" smtClean="0"/>
              <a:t>– this will result</a:t>
            </a:r>
            <a:r>
              <a:rPr lang="en-US" baseline="0" dirty="0" smtClean="0"/>
              <a:t> in </a:t>
            </a:r>
            <a:r>
              <a:rPr lang="en-US" dirty="0" smtClean="0"/>
              <a:t>common content proficiency tests for all students </a:t>
            </a:r>
          </a:p>
          <a:p>
            <a:endParaRPr lang="en-US" dirty="0" smtClean="0"/>
          </a:p>
          <a:p>
            <a:r>
              <a:rPr lang="en-US" dirty="0" smtClean="0"/>
              <a:t>At</a:t>
            </a:r>
            <a:r>
              <a:rPr lang="en-US" baseline="0" dirty="0" smtClean="0"/>
              <a:t> the same time, WIDA, ELDA, Big Solo States working with EAG funds (enhanced assessment grants from the Federal </a:t>
            </a:r>
            <a:r>
              <a:rPr lang="en-US" baseline="0" dirty="0" err="1" smtClean="0"/>
              <a:t>Govt</a:t>
            </a:r>
            <a:r>
              <a:rPr lang="en-US" baseline="0" dirty="0" smtClean="0"/>
              <a:t>) to enable innovation in English Language proficiency assessments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Policy: ELLs must have access to content and access to language to access the content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00A76-34AC-454B-A556-281B6D0FD64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012A3-EF7E-4F40-8C49-C1DE15A84A3E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D87E-010A-4B62-89CC-193C5E367006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601C-7BEA-4850-818F-21DC2E113D72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EF9D-546F-4C07-9B2A-A1623BD85A43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0B7A3-DFC5-4889-A3E8-039A9AE08233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EBA50-5230-48B2-A5DA-2D926754F85B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C8F6-D795-4593-9D80-CB0D7FF16580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EDB8-7685-4E17-A307-807ED98B14FF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F562-02C6-498E-84C4-987C4BECB4C7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AF3C-1283-4A21-AE53-9AB8F0500F67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F2DE-4A42-4956-89F7-1E1C1B43A9A2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C7CD-6993-44EF-918C-55FF12197949}" type="datetime1">
              <a:rPr lang="en-US" smtClean="0"/>
              <a:pPr/>
              <a:t>5/21/2011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1891B-72FC-4C01-AF78-AFC40E6CB3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Common Core State Standards 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Elaborating their Linguistic Foundations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FChine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95400"/>
            <a:ext cx="6858000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62000" y="5969000"/>
            <a:ext cx="79406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1600">
                <a:latin typeface="Calibri" pitchFamily="34" charset="0"/>
                <a:cs typeface="Calibri" pitchFamily="34" charset="0"/>
              </a:rPr>
              <a:t>Source: Historical Photograph Collection of San Francisco Public Library's San Francisco History Center.</a:t>
            </a:r>
          </a:p>
          <a:p>
            <a:pPr eaLnBrk="0" hangingPunct="0"/>
            <a:endParaRPr lang="en-US" sz="1600">
              <a:latin typeface="Times New Roman" pitchFamily="18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438400" y="358775"/>
            <a:ext cx="41097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Lau v. Nichols (1974)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CCNY/Gates Meeting on CCSS and ELLs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30670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667000"/>
            <a:ext cx="246967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667000"/>
            <a:ext cx="24003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8200" y="304800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Some Core Epistemological Foundations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676400"/>
            <a:ext cx="713678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Integrated Nature of Language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81000"/>
            <a:ext cx="5562600" cy="598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33375"/>
            <a:ext cx="762000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346325" y="6005513"/>
            <a:ext cx="5173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Source: B. L. Whorf (1956). Language, Thought and Reality.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1219200"/>
            <a:ext cx="3200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Epistemological Varieties </a:t>
            </a:r>
          </a:p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</a:p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Language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Academic Language: The Cartoon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CCNY/Gates Meeting on CCSS and ELLs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 rot="5400000">
            <a:off x="3276600" y="2590800"/>
            <a:ext cx="19050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38400" y="1752600"/>
            <a:ext cx="3581400" cy="3581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657600" y="2971800"/>
            <a:ext cx="1143000" cy="1143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</a:rPr>
              <a:t>Content</a:t>
            </a:r>
          </a:p>
        </p:txBody>
      </p:sp>
      <p:sp>
        <p:nvSpPr>
          <p:cNvPr id="8" name="Left Arrow 7"/>
          <p:cNvSpPr/>
          <p:nvPr/>
        </p:nvSpPr>
        <p:spPr>
          <a:xfrm rot="20002505">
            <a:off x="4375150" y="2605088"/>
            <a:ext cx="2268538" cy="67945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3300"/>
                </a:solidFill>
              </a:rPr>
              <a:t>       Language</a:t>
            </a:r>
          </a:p>
        </p:txBody>
      </p:sp>
      <p:sp>
        <p:nvSpPr>
          <p:cNvPr id="10" name="Oval 9"/>
          <p:cNvSpPr/>
          <p:nvPr/>
        </p:nvSpPr>
        <p:spPr>
          <a:xfrm>
            <a:off x="2895600" y="2209800"/>
            <a:ext cx="2743200" cy="2667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21" name="TextBox 10"/>
          <p:cNvSpPr txBox="1">
            <a:spLocks noChangeArrowheads="1"/>
          </p:cNvSpPr>
          <p:nvPr/>
        </p:nvSpPr>
        <p:spPr bwMode="auto">
          <a:xfrm>
            <a:off x="3241675" y="1901825"/>
            <a:ext cx="2016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Semantics, Pragmatics</a:t>
            </a:r>
          </a:p>
        </p:txBody>
      </p:sp>
      <p:sp>
        <p:nvSpPr>
          <p:cNvPr id="64522" name="TextBox 11"/>
          <p:cNvSpPr txBox="1">
            <a:spLocks noChangeArrowheads="1"/>
          </p:cNvSpPr>
          <p:nvPr/>
        </p:nvSpPr>
        <p:spPr bwMode="auto">
          <a:xfrm>
            <a:off x="3016250" y="2362200"/>
            <a:ext cx="2470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Morphology, Lexicon, Syntax</a:t>
            </a:r>
          </a:p>
        </p:txBody>
      </p:sp>
      <p:sp>
        <p:nvSpPr>
          <p:cNvPr id="64523" name="TextBox 12"/>
          <p:cNvSpPr txBox="1">
            <a:spLocks noChangeArrowheads="1"/>
          </p:cNvSpPr>
          <p:nvPr/>
        </p:nvSpPr>
        <p:spPr bwMode="auto">
          <a:xfrm>
            <a:off x="3278188" y="2663825"/>
            <a:ext cx="19034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3300"/>
                </a:solidFill>
              </a:rPr>
              <a:t>Phonology, Phonetics</a:t>
            </a:r>
          </a:p>
        </p:txBody>
      </p:sp>
      <p:cxnSp>
        <p:nvCxnSpPr>
          <p:cNvPr id="15" name="Curved Connector 14"/>
          <p:cNvCxnSpPr/>
          <p:nvPr/>
        </p:nvCxnSpPr>
        <p:spPr>
          <a:xfrm rot="16200000" flipV="1">
            <a:off x="5448300" y="2476500"/>
            <a:ext cx="304800" cy="22860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6">
                <a:lumMod val="75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/>
          <p:nvPr/>
        </p:nvCxnSpPr>
        <p:spPr>
          <a:xfrm rot="16200000" flipH="1">
            <a:off x="5181600" y="3124200"/>
            <a:ext cx="304800" cy="30480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6">
                <a:lumMod val="75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rot="16200000" flipH="1">
            <a:off x="4838700" y="3238501"/>
            <a:ext cx="304800" cy="22860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6">
                <a:lumMod val="75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7" name="TextBox 23"/>
          <p:cNvSpPr txBox="1">
            <a:spLocks noChangeArrowheads="1"/>
          </p:cNvSpPr>
          <p:nvPr/>
        </p:nvSpPr>
        <p:spPr bwMode="auto">
          <a:xfrm rot="-2858023">
            <a:off x="1377157" y="2048669"/>
            <a:ext cx="13779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Classroom</a:t>
            </a:r>
          </a:p>
        </p:txBody>
      </p:sp>
      <p:sp>
        <p:nvSpPr>
          <p:cNvPr id="64528" name="TextBox 25"/>
          <p:cNvSpPr txBox="1">
            <a:spLocks noChangeArrowheads="1"/>
          </p:cNvSpPr>
          <p:nvPr/>
        </p:nvSpPr>
        <p:spPr bwMode="auto">
          <a:xfrm rot="2214890">
            <a:off x="6069013" y="1839913"/>
            <a:ext cx="168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Small Groups</a:t>
            </a:r>
          </a:p>
        </p:txBody>
      </p:sp>
      <p:sp>
        <p:nvSpPr>
          <p:cNvPr id="64529" name="TextBox 26"/>
          <p:cNvSpPr txBox="1">
            <a:spLocks noChangeArrowheads="1"/>
          </p:cNvSpPr>
          <p:nvPr/>
        </p:nvSpPr>
        <p:spPr bwMode="auto">
          <a:xfrm rot="2739409">
            <a:off x="1670844" y="4515644"/>
            <a:ext cx="1095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Reading</a:t>
            </a:r>
          </a:p>
        </p:txBody>
      </p:sp>
      <p:sp>
        <p:nvSpPr>
          <p:cNvPr id="64530" name="TextBox 28"/>
          <p:cNvSpPr txBox="1">
            <a:spLocks noChangeArrowheads="1"/>
          </p:cNvSpPr>
          <p:nvPr/>
        </p:nvSpPr>
        <p:spPr bwMode="auto">
          <a:xfrm rot="-2858023">
            <a:off x="5430044" y="4715669"/>
            <a:ext cx="154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Assessment</a:t>
            </a:r>
          </a:p>
        </p:txBody>
      </p:sp>
      <p:pic>
        <p:nvPicPr>
          <p:cNvPr id="64532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8768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Explosion 1 21"/>
          <p:cNvSpPr/>
          <p:nvPr/>
        </p:nvSpPr>
        <p:spPr>
          <a:xfrm>
            <a:off x="6400800" y="2133600"/>
            <a:ext cx="381000" cy="533400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Curved Connector 22"/>
          <p:cNvCxnSpPr/>
          <p:nvPr/>
        </p:nvCxnSpPr>
        <p:spPr>
          <a:xfrm>
            <a:off x="6629400" y="2362201"/>
            <a:ext cx="381000" cy="76199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6">
                <a:lumMod val="75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6200000" flipV="1">
            <a:off x="6286500" y="2095500"/>
            <a:ext cx="304800" cy="228600"/>
          </a:xfrm>
          <a:prstGeom prst="curvedConnector3">
            <a:avLst>
              <a:gd name="adj1" fmla="val 50000"/>
            </a:avLst>
          </a:prstGeom>
          <a:ln w="34925">
            <a:solidFill>
              <a:schemeClr val="accent6">
                <a:lumMod val="75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loud 28"/>
          <p:cNvSpPr/>
          <p:nvPr/>
        </p:nvSpPr>
        <p:spPr>
          <a:xfrm>
            <a:off x="152400" y="914400"/>
            <a:ext cx="7543800" cy="5638800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Ali G:  	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How many words does you know?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bg1"/>
                </a:solidFill>
              </a:rPr>
              <a:t>Chomsky:  	</a:t>
            </a:r>
            <a:r>
              <a:rPr lang="en-US" sz="2800" i="1" dirty="0" smtClean="0">
                <a:solidFill>
                  <a:schemeClr val="bg1"/>
                </a:solidFill>
              </a:rPr>
              <a:t>Well, normally,, humans by maturity have </a:t>
            </a:r>
            <a:br>
              <a:rPr lang="en-US" sz="2800" i="1" dirty="0" smtClean="0">
                <a:solidFill>
                  <a:schemeClr val="bg1"/>
                </a:solidFill>
              </a:rPr>
            </a:br>
            <a:r>
              <a:rPr lang="en-US" sz="2800" i="1" dirty="0" smtClean="0">
                <a:solidFill>
                  <a:schemeClr val="bg1"/>
                </a:solidFill>
              </a:rPr>
              <a:t>		tens of thousands of words.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Ali G:  	</a:t>
            </a:r>
            <a:r>
              <a:rPr lang="en-US" sz="2800" i="1" dirty="0" smtClean="0">
                <a:solidFill>
                  <a:schemeClr val="bg1"/>
                </a:solidFill>
              </a:rPr>
              <a:t>What is some of them?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780" y="2346960"/>
            <a:ext cx="5044440" cy="390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Ali G:  	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How many words does you know?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Chomsky:  	</a:t>
            </a: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Well, normally, humans by maturity have </a:t>
            </a:r>
            <a:b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		tens of thousands of words.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bg1"/>
                </a:solidFill>
              </a:rPr>
              <a:t>Ali G:  	</a:t>
            </a:r>
            <a:r>
              <a:rPr lang="en-US" sz="2800" i="1" dirty="0" smtClean="0">
                <a:solidFill>
                  <a:schemeClr val="bg1"/>
                </a:solidFill>
              </a:rPr>
              <a:t>What is some of them?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780" y="2346960"/>
            <a:ext cx="5044440" cy="390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Ali G:  	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How many words does you know?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Chomsky:  	</a:t>
            </a: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Well, normally, humans by maturity have </a:t>
            </a:r>
            <a:b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800" i="1" dirty="0" smtClean="0">
                <a:solidFill>
                  <a:schemeClr val="accent4">
                    <a:lumMod val="50000"/>
                  </a:schemeClr>
                </a:solidFill>
              </a:rPr>
              <a:t>		tens of thousands of words.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Ali G:  	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What is some of them?</a:t>
            </a:r>
            <a:endParaRPr lang="en-US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780" y="2346960"/>
            <a:ext cx="5044440" cy="390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CCSS Publisher’s Guide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841" y="1524000"/>
            <a:ext cx="813495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0650" y="147320"/>
            <a:ext cx="3714750" cy="640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5029200" cy="33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8275" y="3552825"/>
            <a:ext cx="28289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ular Callout 9"/>
          <p:cNvSpPr/>
          <p:nvPr/>
        </p:nvSpPr>
        <p:spPr>
          <a:xfrm>
            <a:off x="533400" y="609600"/>
            <a:ext cx="6096000" cy="3733800"/>
          </a:xfrm>
          <a:prstGeom prst="wedgeRoundRectCallout">
            <a:avLst>
              <a:gd name="adj1" fmla="val 46667"/>
              <a:gd name="adj2" fmla="val 75893"/>
              <a:gd name="adj3" fmla="val 16667"/>
            </a:avLst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999" y="914400"/>
            <a:ext cx="565652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"/>
            <a:ext cx="5700731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Epistemological Linguistics:</a:t>
            </a:r>
            <a:br>
              <a:rPr lang="en-US" sz="3600" b="1" dirty="0" smtClean="0"/>
            </a:br>
            <a:r>
              <a:rPr lang="en-US" sz="3600" b="1" dirty="0" smtClean="0"/>
              <a:t>a new field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language to knowledge domains</a:t>
            </a:r>
          </a:p>
          <a:p>
            <a:r>
              <a:rPr lang="en-US" dirty="0" smtClean="0"/>
              <a:t>Sensitivity to all levels of linguistic analysis, from phonetics to macro-sociolinguistics, formal and functional</a:t>
            </a:r>
          </a:p>
          <a:p>
            <a:r>
              <a:rPr lang="en-US" dirty="0" smtClean="0"/>
              <a:t>CS/NLP applications, from parsers to semantic networks (LSA) to brute force approaches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1240986">
            <a:off x="628219" y="1536184"/>
            <a:ext cx="2728813" cy="196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762000" y="4038600"/>
            <a:ext cx="2667000" cy="2057400"/>
            <a:chOff x="2133600" y="1607764"/>
            <a:chExt cx="3352799" cy="2354636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30091" y="2559807"/>
              <a:ext cx="628185" cy="54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08443" y="1853804"/>
              <a:ext cx="797663" cy="574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6959" y="3159125"/>
              <a:ext cx="890056" cy="793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33600" y="1607764"/>
              <a:ext cx="1117960" cy="647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95977" y="3341118"/>
              <a:ext cx="790422" cy="621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797746" y="2896779"/>
              <a:ext cx="1144613" cy="51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00318" y="2155032"/>
              <a:ext cx="807295" cy="702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3276600" y="2743200"/>
              <a:ext cx="286314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AR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64065" y="1954213"/>
              <a:ext cx="242777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IA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14600" y="1752600"/>
              <a:ext cx="288388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NE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95800" y="2406055"/>
              <a:ext cx="337109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WV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52800" y="3276600"/>
              <a:ext cx="268691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LA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67200" y="2971800"/>
              <a:ext cx="288388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TN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53000" y="3429000"/>
              <a:ext cx="267655" cy="24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SC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Group 26"/>
          <p:cNvGrpSpPr/>
          <p:nvPr/>
        </p:nvGrpSpPr>
        <p:grpSpPr>
          <a:xfrm>
            <a:off x="3276600" y="3037271"/>
            <a:ext cx="1828800" cy="1610929"/>
            <a:chOff x="3657600" y="3037271"/>
            <a:chExt cx="2309052" cy="214075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57600" y="3037271"/>
              <a:ext cx="990600" cy="1153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105400" y="4267200"/>
              <a:ext cx="861252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495800" y="3103499"/>
              <a:ext cx="971060" cy="782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267200" y="4419600"/>
              <a:ext cx="823912" cy="75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Freeform 31"/>
          <p:cNvSpPr/>
          <p:nvPr/>
        </p:nvSpPr>
        <p:spPr>
          <a:xfrm>
            <a:off x="5638800" y="990600"/>
            <a:ext cx="3124200" cy="1524000"/>
          </a:xfrm>
          <a:custGeom>
            <a:avLst/>
            <a:gdLst>
              <a:gd name="connsiteX0" fmla="*/ 498764 w 1105279"/>
              <a:gd name="connsiteY0" fmla="*/ 760021 h 760021"/>
              <a:gd name="connsiteX1" fmla="*/ 498764 w 1105279"/>
              <a:gd name="connsiteY1" fmla="*/ 760021 h 760021"/>
              <a:gd name="connsiteX2" fmla="*/ 0 w 1105279"/>
              <a:gd name="connsiteY2" fmla="*/ 320634 h 760021"/>
              <a:gd name="connsiteX3" fmla="*/ 391886 w 1105279"/>
              <a:gd name="connsiteY3" fmla="*/ 71252 h 760021"/>
              <a:gd name="connsiteX4" fmla="*/ 534390 w 1105279"/>
              <a:gd name="connsiteY4" fmla="*/ 35626 h 760021"/>
              <a:gd name="connsiteX5" fmla="*/ 665018 w 1105279"/>
              <a:gd name="connsiteY5" fmla="*/ 0 h 760021"/>
              <a:gd name="connsiteX6" fmla="*/ 938151 w 1105279"/>
              <a:gd name="connsiteY6" fmla="*/ 225631 h 760021"/>
              <a:gd name="connsiteX7" fmla="*/ 1021278 w 1105279"/>
              <a:gd name="connsiteY7" fmla="*/ 308758 h 760021"/>
              <a:gd name="connsiteX8" fmla="*/ 1056904 w 1105279"/>
              <a:gd name="connsiteY8" fmla="*/ 380010 h 760021"/>
              <a:gd name="connsiteX9" fmla="*/ 1056904 w 1105279"/>
              <a:gd name="connsiteY9" fmla="*/ 380010 h 760021"/>
              <a:gd name="connsiteX10" fmla="*/ 1092530 w 1105279"/>
              <a:gd name="connsiteY10" fmla="*/ 486888 h 760021"/>
              <a:gd name="connsiteX11" fmla="*/ 1104405 w 1105279"/>
              <a:gd name="connsiteY11" fmla="*/ 617517 h 760021"/>
              <a:gd name="connsiteX12" fmla="*/ 653143 w 1105279"/>
              <a:gd name="connsiteY12" fmla="*/ 700644 h 760021"/>
              <a:gd name="connsiteX13" fmla="*/ 605642 w 1105279"/>
              <a:gd name="connsiteY13" fmla="*/ 724395 h 760021"/>
              <a:gd name="connsiteX14" fmla="*/ 498764 w 1105279"/>
              <a:gd name="connsiteY14" fmla="*/ 760021 h 76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5279" h="760021">
                <a:moveTo>
                  <a:pt x="498764" y="760021"/>
                </a:moveTo>
                <a:lnTo>
                  <a:pt x="498764" y="760021"/>
                </a:lnTo>
                <a:lnTo>
                  <a:pt x="0" y="320634"/>
                </a:lnTo>
                <a:lnTo>
                  <a:pt x="391886" y="71252"/>
                </a:lnTo>
                <a:cubicBezTo>
                  <a:pt x="519319" y="45765"/>
                  <a:pt x="474532" y="65554"/>
                  <a:pt x="534390" y="35626"/>
                </a:cubicBezTo>
                <a:lnTo>
                  <a:pt x="665018" y="0"/>
                </a:lnTo>
                <a:lnTo>
                  <a:pt x="938151" y="225631"/>
                </a:lnTo>
                <a:cubicBezTo>
                  <a:pt x="965860" y="253340"/>
                  <a:pt x="996464" y="278429"/>
                  <a:pt x="1021278" y="308758"/>
                </a:cubicBezTo>
                <a:lnTo>
                  <a:pt x="1056904" y="380010"/>
                </a:lnTo>
                <a:lnTo>
                  <a:pt x="1056904" y="380010"/>
                </a:lnTo>
                <a:lnTo>
                  <a:pt x="1092530" y="486888"/>
                </a:lnTo>
                <a:cubicBezTo>
                  <a:pt x="1105279" y="601635"/>
                  <a:pt x="1104405" y="557921"/>
                  <a:pt x="1104405" y="617517"/>
                </a:cubicBezTo>
                <a:lnTo>
                  <a:pt x="653143" y="700644"/>
                </a:lnTo>
                <a:lnTo>
                  <a:pt x="605642" y="724395"/>
                </a:lnTo>
                <a:lnTo>
                  <a:pt x="498764" y="76002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C00000"/>
                </a:solidFill>
              </a:rPr>
              <a:t>CCSS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5791200" y="2590800"/>
            <a:ext cx="1313213" cy="1066800"/>
          </a:xfrm>
          <a:custGeom>
            <a:avLst/>
            <a:gdLst>
              <a:gd name="connsiteX0" fmla="*/ 676894 w 1674421"/>
              <a:gd name="connsiteY0" fmla="*/ 71252 h 1092530"/>
              <a:gd name="connsiteX1" fmla="*/ 1116281 w 1674421"/>
              <a:gd name="connsiteY1" fmla="*/ 0 h 1092530"/>
              <a:gd name="connsiteX2" fmla="*/ 1472540 w 1674421"/>
              <a:gd name="connsiteY2" fmla="*/ 213756 h 1092530"/>
              <a:gd name="connsiteX3" fmla="*/ 1674421 w 1674421"/>
              <a:gd name="connsiteY3" fmla="*/ 724395 h 1092530"/>
              <a:gd name="connsiteX4" fmla="*/ 1045029 w 1674421"/>
              <a:gd name="connsiteY4" fmla="*/ 1092530 h 1092530"/>
              <a:gd name="connsiteX5" fmla="*/ 391886 w 1674421"/>
              <a:gd name="connsiteY5" fmla="*/ 961901 h 1092530"/>
              <a:gd name="connsiteX6" fmla="*/ 0 w 1674421"/>
              <a:gd name="connsiteY6" fmla="*/ 558140 h 1092530"/>
              <a:gd name="connsiteX7" fmla="*/ 166255 w 1674421"/>
              <a:gd name="connsiteY7" fmla="*/ 166255 h 1092530"/>
              <a:gd name="connsiteX8" fmla="*/ 463138 w 1674421"/>
              <a:gd name="connsiteY8" fmla="*/ 118753 h 1092530"/>
              <a:gd name="connsiteX9" fmla="*/ 676894 w 1674421"/>
              <a:gd name="connsiteY9" fmla="*/ 71252 h 10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4421" h="1092530">
                <a:moveTo>
                  <a:pt x="676894" y="71252"/>
                </a:moveTo>
                <a:lnTo>
                  <a:pt x="1116281" y="0"/>
                </a:lnTo>
                <a:lnTo>
                  <a:pt x="1472540" y="213756"/>
                </a:lnTo>
                <a:lnTo>
                  <a:pt x="1674421" y="724395"/>
                </a:lnTo>
                <a:lnTo>
                  <a:pt x="1045029" y="1092530"/>
                </a:lnTo>
                <a:lnTo>
                  <a:pt x="391886" y="961901"/>
                </a:lnTo>
                <a:lnTo>
                  <a:pt x="0" y="558140"/>
                </a:lnTo>
                <a:lnTo>
                  <a:pt x="166255" y="166255"/>
                </a:lnTo>
                <a:lnTo>
                  <a:pt x="463138" y="118753"/>
                </a:lnTo>
                <a:lnTo>
                  <a:pt x="676894" y="71252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PARCC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7391400" y="2667000"/>
            <a:ext cx="1406236" cy="892629"/>
          </a:xfrm>
          <a:custGeom>
            <a:avLst/>
            <a:gdLst>
              <a:gd name="connsiteX0" fmla="*/ 59376 w 1567542"/>
              <a:gd name="connsiteY0" fmla="*/ 320634 h 1009403"/>
              <a:gd name="connsiteX1" fmla="*/ 237506 w 1567542"/>
              <a:gd name="connsiteY1" fmla="*/ 71252 h 1009403"/>
              <a:gd name="connsiteX2" fmla="*/ 712519 w 1567542"/>
              <a:gd name="connsiteY2" fmla="*/ 0 h 1009403"/>
              <a:gd name="connsiteX3" fmla="*/ 1045028 w 1567542"/>
              <a:gd name="connsiteY3" fmla="*/ 59377 h 1009403"/>
              <a:gd name="connsiteX4" fmla="*/ 1508166 w 1567542"/>
              <a:gd name="connsiteY4" fmla="*/ 617517 h 1009403"/>
              <a:gd name="connsiteX5" fmla="*/ 1567542 w 1567542"/>
              <a:gd name="connsiteY5" fmla="*/ 831273 h 1009403"/>
              <a:gd name="connsiteX6" fmla="*/ 736270 w 1567542"/>
              <a:gd name="connsiteY6" fmla="*/ 807523 h 1009403"/>
              <a:gd name="connsiteX7" fmla="*/ 736270 w 1567542"/>
              <a:gd name="connsiteY7" fmla="*/ 1009403 h 1009403"/>
              <a:gd name="connsiteX8" fmla="*/ 320633 w 1567542"/>
              <a:gd name="connsiteY8" fmla="*/ 878774 h 1009403"/>
              <a:gd name="connsiteX9" fmla="*/ 296883 w 1567542"/>
              <a:gd name="connsiteY9" fmla="*/ 558141 h 1009403"/>
              <a:gd name="connsiteX10" fmla="*/ 0 w 1567542"/>
              <a:gd name="connsiteY10" fmla="*/ 558141 h 1009403"/>
              <a:gd name="connsiteX11" fmla="*/ 59376 w 1567542"/>
              <a:gd name="connsiteY11" fmla="*/ 320634 h 1009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7542" h="1009403">
                <a:moveTo>
                  <a:pt x="59376" y="320634"/>
                </a:moveTo>
                <a:lnTo>
                  <a:pt x="237506" y="71252"/>
                </a:lnTo>
                <a:lnTo>
                  <a:pt x="712519" y="0"/>
                </a:lnTo>
                <a:lnTo>
                  <a:pt x="1045028" y="59377"/>
                </a:lnTo>
                <a:lnTo>
                  <a:pt x="1508166" y="617517"/>
                </a:lnTo>
                <a:lnTo>
                  <a:pt x="1567542" y="831273"/>
                </a:lnTo>
                <a:lnTo>
                  <a:pt x="736270" y="807523"/>
                </a:lnTo>
                <a:lnTo>
                  <a:pt x="736270" y="1009403"/>
                </a:lnTo>
                <a:lnTo>
                  <a:pt x="320633" y="878774"/>
                </a:lnTo>
                <a:lnTo>
                  <a:pt x="296883" y="558141"/>
                </a:lnTo>
                <a:lnTo>
                  <a:pt x="0" y="558141"/>
                </a:lnTo>
                <a:lnTo>
                  <a:pt x="59376" y="320634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SBAC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498765" y="4180114"/>
            <a:ext cx="5216236" cy="1686296"/>
          </a:xfrm>
          <a:custGeom>
            <a:avLst/>
            <a:gdLst>
              <a:gd name="connsiteX0" fmla="*/ 1971304 w 5676405"/>
              <a:gd name="connsiteY0" fmla="*/ 475013 h 1686296"/>
              <a:gd name="connsiteX1" fmla="*/ 2030680 w 5676405"/>
              <a:gd name="connsiteY1" fmla="*/ 451263 h 1686296"/>
              <a:gd name="connsiteX2" fmla="*/ 2066306 w 5676405"/>
              <a:gd name="connsiteY2" fmla="*/ 380011 h 1686296"/>
              <a:gd name="connsiteX3" fmla="*/ 2018805 w 5676405"/>
              <a:gd name="connsiteY3" fmla="*/ 237507 h 1686296"/>
              <a:gd name="connsiteX4" fmla="*/ 2006930 w 5676405"/>
              <a:gd name="connsiteY4" fmla="*/ 190005 h 1686296"/>
              <a:gd name="connsiteX5" fmla="*/ 1876301 w 5676405"/>
              <a:gd name="connsiteY5" fmla="*/ 95003 h 1686296"/>
              <a:gd name="connsiteX6" fmla="*/ 1840675 w 5676405"/>
              <a:gd name="connsiteY6" fmla="*/ 83128 h 1686296"/>
              <a:gd name="connsiteX7" fmla="*/ 1745672 w 5676405"/>
              <a:gd name="connsiteY7" fmla="*/ 47502 h 1686296"/>
              <a:gd name="connsiteX8" fmla="*/ 1686296 w 5676405"/>
              <a:gd name="connsiteY8" fmla="*/ 35626 h 1686296"/>
              <a:gd name="connsiteX9" fmla="*/ 1638794 w 5676405"/>
              <a:gd name="connsiteY9" fmla="*/ 23751 h 1686296"/>
              <a:gd name="connsiteX10" fmla="*/ 1460665 w 5676405"/>
              <a:gd name="connsiteY10" fmla="*/ 0 h 1686296"/>
              <a:gd name="connsiteX11" fmla="*/ 866898 w 5676405"/>
              <a:gd name="connsiteY11" fmla="*/ 11876 h 1686296"/>
              <a:gd name="connsiteX12" fmla="*/ 771896 w 5676405"/>
              <a:gd name="connsiteY12" fmla="*/ 35626 h 1686296"/>
              <a:gd name="connsiteX13" fmla="*/ 724394 w 5676405"/>
              <a:gd name="connsiteY13" fmla="*/ 47502 h 1686296"/>
              <a:gd name="connsiteX14" fmla="*/ 676893 w 5676405"/>
              <a:gd name="connsiteY14" fmla="*/ 71252 h 1686296"/>
              <a:gd name="connsiteX15" fmla="*/ 558140 w 5676405"/>
              <a:gd name="connsiteY15" fmla="*/ 118754 h 1686296"/>
              <a:gd name="connsiteX16" fmla="*/ 403761 w 5676405"/>
              <a:gd name="connsiteY16" fmla="*/ 225631 h 1686296"/>
              <a:gd name="connsiteX17" fmla="*/ 296883 w 5676405"/>
              <a:gd name="connsiteY17" fmla="*/ 332509 h 1686296"/>
              <a:gd name="connsiteX18" fmla="*/ 118753 w 5676405"/>
              <a:gd name="connsiteY18" fmla="*/ 570016 h 1686296"/>
              <a:gd name="connsiteX19" fmla="*/ 23750 w 5676405"/>
              <a:gd name="connsiteY19" fmla="*/ 783772 h 1686296"/>
              <a:gd name="connsiteX20" fmla="*/ 0 w 5676405"/>
              <a:gd name="connsiteY20" fmla="*/ 878774 h 1686296"/>
              <a:gd name="connsiteX21" fmla="*/ 11875 w 5676405"/>
              <a:gd name="connsiteY21" fmla="*/ 1021278 h 1686296"/>
              <a:gd name="connsiteX22" fmla="*/ 47501 w 5676405"/>
              <a:gd name="connsiteY22" fmla="*/ 1068780 h 1686296"/>
              <a:gd name="connsiteX23" fmla="*/ 71252 w 5676405"/>
              <a:gd name="connsiteY23" fmla="*/ 1104405 h 1686296"/>
              <a:gd name="connsiteX24" fmla="*/ 95002 w 5676405"/>
              <a:gd name="connsiteY24" fmla="*/ 1151907 h 1686296"/>
              <a:gd name="connsiteX25" fmla="*/ 201880 w 5676405"/>
              <a:gd name="connsiteY25" fmla="*/ 1270660 h 1686296"/>
              <a:gd name="connsiteX26" fmla="*/ 308758 w 5676405"/>
              <a:gd name="connsiteY26" fmla="*/ 1389413 h 1686296"/>
              <a:gd name="connsiteX27" fmla="*/ 546265 w 5676405"/>
              <a:gd name="connsiteY27" fmla="*/ 1555668 h 1686296"/>
              <a:gd name="connsiteX28" fmla="*/ 676893 w 5676405"/>
              <a:gd name="connsiteY28" fmla="*/ 1638795 h 1686296"/>
              <a:gd name="connsiteX29" fmla="*/ 736270 w 5676405"/>
              <a:gd name="connsiteY29" fmla="*/ 1662546 h 1686296"/>
              <a:gd name="connsiteX30" fmla="*/ 831272 w 5676405"/>
              <a:gd name="connsiteY30" fmla="*/ 1686296 h 1686296"/>
              <a:gd name="connsiteX31" fmla="*/ 1033153 w 5676405"/>
              <a:gd name="connsiteY31" fmla="*/ 1674421 h 1686296"/>
              <a:gd name="connsiteX32" fmla="*/ 1080654 w 5676405"/>
              <a:gd name="connsiteY32" fmla="*/ 1650670 h 1686296"/>
              <a:gd name="connsiteX33" fmla="*/ 1128155 w 5676405"/>
              <a:gd name="connsiteY33" fmla="*/ 1638795 h 1686296"/>
              <a:gd name="connsiteX34" fmla="*/ 1282535 w 5676405"/>
              <a:gd name="connsiteY34" fmla="*/ 1603169 h 1686296"/>
              <a:gd name="connsiteX35" fmla="*/ 1330036 w 5676405"/>
              <a:gd name="connsiteY35" fmla="*/ 1591294 h 1686296"/>
              <a:gd name="connsiteX36" fmla="*/ 1603168 w 5676405"/>
              <a:gd name="connsiteY36" fmla="*/ 1567543 h 1686296"/>
              <a:gd name="connsiteX37" fmla="*/ 1662545 w 5676405"/>
              <a:gd name="connsiteY37" fmla="*/ 1555668 h 1686296"/>
              <a:gd name="connsiteX38" fmla="*/ 1757548 w 5676405"/>
              <a:gd name="connsiteY38" fmla="*/ 1496291 h 1686296"/>
              <a:gd name="connsiteX39" fmla="*/ 1805049 w 5676405"/>
              <a:gd name="connsiteY39" fmla="*/ 1425039 h 1686296"/>
              <a:gd name="connsiteX40" fmla="*/ 1864426 w 5676405"/>
              <a:gd name="connsiteY40" fmla="*/ 1223159 h 1686296"/>
              <a:gd name="connsiteX41" fmla="*/ 1876301 w 5676405"/>
              <a:gd name="connsiteY41" fmla="*/ 1187533 h 1686296"/>
              <a:gd name="connsiteX42" fmla="*/ 1923802 w 5676405"/>
              <a:gd name="connsiteY42" fmla="*/ 1033154 h 1686296"/>
              <a:gd name="connsiteX43" fmla="*/ 1947553 w 5676405"/>
              <a:gd name="connsiteY43" fmla="*/ 985652 h 1686296"/>
              <a:gd name="connsiteX44" fmla="*/ 1995054 w 5676405"/>
              <a:gd name="connsiteY44" fmla="*/ 855024 h 1686296"/>
              <a:gd name="connsiteX45" fmla="*/ 2042555 w 5676405"/>
              <a:gd name="connsiteY45" fmla="*/ 748146 h 1686296"/>
              <a:gd name="connsiteX46" fmla="*/ 2054431 w 5676405"/>
              <a:gd name="connsiteY46" fmla="*/ 712520 h 1686296"/>
              <a:gd name="connsiteX47" fmla="*/ 2078181 w 5676405"/>
              <a:gd name="connsiteY47" fmla="*/ 665018 h 1686296"/>
              <a:gd name="connsiteX48" fmla="*/ 2149433 w 5676405"/>
              <a:gd name="connsiteY48" fmla="*/ 558141 h 1686296"/>
              <a:gd name="connsiteX49" fmla="*/ 2185059 w 5676405"/>
              <a:gd name="connsiteY49" fmla="*/ 486889 h 1686296"/>
              <a:gd name="connsiteX50" fmla="*/ 2196935 w 5676405"/>
              <a:gd name="connsiteY50" fmla="*/ 451263 h 1686296"/>
              <a:gd name="connsiteX51" fmla="*/ 2244436 w 5676405"/>
              <a:gd name="connsiteY51" fmla="*/ 427512 h 1686296"/>
              <a:gd name="connsiteX52" fmla="*/ 2280062 w 5676405"/>
              <a:gd name="connsiteY52" fmla="*/ 391886 h 1686296"/>
              <a:gd name="connsiteX53" fmla="*/ 2375065 w 5676405"/>
              <a:gd name="connsiteY53" fmla="*/ 368135 h 1686296"/>
              <a:gd name="connsiteX54" fmla="*/ 2481942 w 5676405"/>
              <a:gd name="connsiteY54" fmla="*/ 332509 h 1686296"/>
              <a:gd name="connsiteX55" fmla="*/ 2648197 w 5676405"/>
              <a:gd name="connsiteY55" fmla="*/ 308759 h 1686296"/>
              <a:gd name="connsiteX56" fmla="*/ 2707574 w 5676405"/>
              <a:gd name="connsiteY56" fmla="*/ 296883 h 1686296"/>
              <a:gd name="connsiteX57" fmla="*/ 3028207 w 5676405"/>
              <a:gd name="connsiteY57" fmla="*/ 285008 h 1686296"/>
              <a:gd name="connsiteX58" fmla="*/ 3443844 w 5676405"/>
              <a:gd name="connsiteY58" fmla="*/ 296883 h 1686296"/>
              <a:gd name="connsiteX59" fmla="*/ 3966358 w 5676405"/>
              <a:gd name="connsiteY59" fmla="*/ 308759 h 1686296"/>
              <a:gd name="connsiteX60" fmla="*/ 4013859 w 5676405"/>
              <a:gd name="connsiteY60" fmla="*/ 320634 h 1686296"/>
              <a:gd name="connsiteX61" fmla="*/ 4073236 w 5676405"/>
              <a:gd name="connsiteY61" fmla="*/ 332509 h 1686296"/>
              <a:gd name="connsiteX62" fmla="*/ 4203865 w 5676405"/>
              <a:gd name="connsiteY62" fmla="*/ 356260 h 1686296"/>
              <a:gd name="connsiteX63" fmla="*/ 4572000 w 5676405"/>
              <a:gd name="connsiteY63" fmla="*/ 380011 h 1686296"/>
              <a:gd name="connsiteX64" fmla="*/ 4631376 w 5676405"/>
              <a:gd name="connsiteY64" fmla="*/ 391886 h 1686296"/>
              <a:gd name="connsiteX65" fmla="*/ 4726379 w 5676405"/>
              <a:gd name="connsiteY65" fmla="*/ 403761 h 1686296"/>
              <a:gd name="connsiteX66" fmla="*/ 4762005 w 5676405"/>
              <a:gd name="connsiteY66" fmla="*/ 427512 h 1686296"/>
              <a:gd name="connsiteX67" fmla="*/ 4833257 w 5676405"/>
              <a:gd name="connsiteY67" fmla="*/ 451263 h 1686296"/>
              <a:gd name="connsiteX68" fmla="*/ 4868883 w 5676405"/>
              <a:gd name="connsiteY68" fmla="*/ 475013 h 1686296"/>
              <a:gd name="connsiteX69" fmla="*/ 4916384 w 5676405"/>
              <a:gd name="connsiteY69" fmla="*/ 498764 h 1686296"/>
              <a:gd name="connsiteX70" fmla="*/ 4999511 w 5676405"/>
              <a:gd name="connsiteY70" fmla="*/ 546265 h 1686296"/>
              <a:gd name="connsiteX71" fmla="*/ 5035137 w 5676405"/>
              <a:gd name="connsiteY71" fmla="*/ 570016 h 1686296"/>
              <a:gd name="connsiteX72" fmla="*/ 5070763 w 5676405"/>
              <a:gd name="connsiteY72" fmla="*/ 605642 h 1686296"/>
              <a:gd name="connsiteX73" fmla="*/ 5177641 w 5676405"/>
              <a:gd name="connsiteY73" fmla="*/ 641268 h 1686296"/>
              <a:gd name="connsiteX74" fmla="*/ 5308270 w 5676405"/>
              <a:gd name="connsiteY74" fmla="*/ 712520 h 1686296"/>
              <a:gd name="connsiteX75" fmla="*/ 5367646 w 5676405"/>
              <a:gd name="connsiteY75" fmla="*/ 736270 h 1686296"/>
              <a:gd name="connsiteX76" fmla="*/ 5427023 w 5676405"/>
              <a:gd name="connsiteY76" fmla="*/ 771896 h 1686296"/>
              <a:gd name="connsiteX77" fmla="*/ 5462649 w 5676405"/>
              <a:gd name="connsiteY77" fmla="*/ 783772 h 1686296"/>
              <a:gd name="connsiteX78" fmla="*/ 5533901 w 5676405"/>
              <a:gd name="connsiteY78" fmla="*/ 819398 h 1686296"/>
              <a:gd name="connsiteX79" fmla="*/ 5569527 w 5676405"/>
              <a:gd name="connsiteY79" fmla="*/ 795647 h 1686296"/>
              <a:gd name="connsiteX80" fmla="*/ 5605153 w 5676405"/>
              <a:gd name="connsiteY80" fmla="*/ 831273 h 1686296"/>
              <a:gd name="connsiteX81" fmla="*/ 5676405 w 5676405"/>
              <a:gd name="connsiteY81" fmla="*/ 855024 h 168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676405" h="1686296">
                <a:moveTo>
                  <a:pt x="1971304" y="475013"/>
                </a:moveTo>
                <a:cubicBezTo>
                  <a:pt x="1991096" y="467096"/>
                  <a:pt x="2013334" y="463653"/>
                  <a:pt x="2030680" y="451263"/>
                </a:cubicBezTo>
                <a:cubicBezTo>
                  <a:pt x="2050824" y="436875"/>
                  <a:pt x="2059171" y="401416"/>
                  <a:pt x="2066306" y="380011"/>
                </a:cubicBezTo>
                <a:cubicBezTo>
                  <a:pt x="2042163" y="186857"/>
                  <a:pt x="2079666" y="359230"/>
                  <a:pt x="2018805" y="237507"/>
                </a:cubicBezTo>
                <a:cubicBezTo>
                  <a:pt x="2011506" y="222909"/>
                  <a:pt x="2016290" y="203376"/>
                  <a:pt x="2006930" y="190005"/>
                </a:cubicBezTo>
                <a:cubicBezTo>
                  <a:pt x="1959108" y="121687"/>
                  <a:pt x="1942428" y="119800"/>
                  <a:pt x="1876301" y="95003"/>
                </a:cubicBezTo>
                <a:cubicBezTo>
                  <a:pt x="1864580" y="90608"/>
                  <a:pt x="1852439" y="87406"/>
                  <a:pt x="1840675" y="83128"/>
                </a:cubicBezTo>
                <a:cubicBezTo>
                  <a:pt x="1808890" y="71570"/>
                  <a:pt x="1777997" y="57448"/>
                  <a:pt x="1745672" y="47502"/>
                </a:cubicBezTo>
                <a:cubicBezTo>
                  <a:pt x="1726381" y="41566"/>
                  <a:pt x="1705999" y="40005"/>
                  <a:pt x="1686296" y="35626"/>
                </a:cubicBezTo>
                <a:cubicBezTo>
                  <a:pt x="1670363" y="32085"/>
                  <a:pt x="1654798" y="26952"/>
                  <a:pt x="1638794" y="23751"/>
                </a:cubicBezTo>
                <a:cubicBezTo>
                  <a:pt x="1572167" y="10426"/>
                  <a:pt x="1531952" y="7921"/>
                  <a:pt x="1460665" y="0"/>
                </a:cubicBezTo>
                <a:cubicBezTo>
                  <a:pt x="1262743" y="3959"/>
                  <a:pt x="1064596" y="1650"/>
                  <a:pt x="866898" y="11876"/>
                </a:cubicBezTo>
                <a:cubicBezTo>
                  <a:pt x="834300" y="13562"/>
                  <a:pt x="803563" y="27709"/>
                  <a:pt x="771896" y="35626"/>
                </a:cubicBezTo>
                <a:cubicBezTo>
                  <a:pt x="756062" y="39585"/>
                  <a:pt x="738992" y="40203"/>
                  <a:pt x="724394" y="47502"/>
                </a:cubicBezTo>
                <a:cubicBezTo>
                  <a:pt x="708560" y="55419"/>
                  <a:pt x="693329" y="64677"/>
                  <a:pt x="676893" y="71252"/>
                </a:cubicBezTo>
                <a:cubicBezTo>
                  <a:pt x="623922" y="92440"/>
                  <a:pt x="603232" y="89577"/>
                  <a:pt x="558140" y="118754"/>
                </a:cubicBezTo>
                <a:cubicBezTo>
                  <a:pt x="505593" y="152755"/>
                  <a:pt x="442860" y="176758"/>
                  <a:pt x="403761" y="225631"/>
                </a:cubicBezTo>
                <a:cubicBezTo>
                  <a:pt x="229579" y="443357"/>
                  <a:pt x="486896" y="130620"/>
                  <a:pt x="296883" y="332509"/>
                </a:cubicBezTo>
                <a:cubicBezTo>
                  <a:pt x="197809" y="437775"/>
                  <a:pt x="175000" y="463146"/>
                  <a:pt x="118753" y="570016"/>
                </a:cubicBezTo>
                <a:cubicBezTo>
                  <a:pt x="68338" y="665804"/>
                  <a:pt x="49195" y="694715"/>
                  <a:pt x="23750" y="783772"/>
                </a:cubicBezTo>
                <a:cubicBezTo>
                  <a:pt x="14783" y="815158"/>
                  <a:pt x="0" y="878774"/>
                  <a:pt x="0" y="878774"/>
                </a:cubicBezTo>
                <a:cubicBezTo>
                  <a:pt x="3958" y="926275"/>
                  <a:pt x="314" y="975035"/>
                  <a:pt x="11875" y="1021278"/>
                </a:cubicBezTo>
                <a:cubicBezTo>
                  <a:pt x="16675" y="1040479"/>
                  <a:pt x="35997" y="1052674"/>
                  <a:pt x="47501" y="1068780"/>
                </a:cubicBezTo>
                <a:cubicBezTo>
                  <a:pt x="55797" y="1080394"/>
                  <a:pt x="64171" y="1092013"/>
                  <a:pt x="71252" y="1104405"/>
                </a:cubicBezTo>
                <a:cubicBezTo>
                  <a:pt x="80035" y="1119775"/>
                  <a:pt x="85182" y="1137177"/>
                  <a:pt x="95002" y="1151907"/>
                </a:cubicBezTo>
                <a:cubicBezTo>
                  <a:pt x="136864" y="1214700"/>
                  <a:pt x="150119" y="1213723"/>
                  <a:pt x="201880" y="1270660"/>
                </a:cubicBezTo>
                <a:cubicBezTo>
                  <a:pt x="243376" y="1316306"/>
                  <a:pt x="262729" y="1351056"/>
                  <a:pt x="308758" y="1389413"/>
                </a:cubicBezTo>
                <a:cubicBezTo>
                  <a:pt x="379092" y="1448025"/>
                  <a:pt x="472271" y="1506339"/>
                  <a:pt x="546265" y="1555668"/>
                </a:cubicBezTo>
                <a:cubicBezTo>
                  <a:pt x="558942" y="1564120"/>
                  <a:pt x="655933" y="1630411"/>
                  <a:pt x="676893" y="1638795"/>
                </a:cubicBezTo>
                <a:cubicBezTo>
                  <a:pt x="696685" y="1646712"/>
                  <a:pt x="715896" y="1656277"/>
                  <a:pt x="736270" y="1662546"/>
                </a:cubicBezTo>
                <a:cubicBezTo>
                  <a:pt x="767468" y="1672145"/>
                  <a:pt x="831272" y="1686296"/>
                  <a:pt x="831272" y="1686296"/>
                </a:cubicBezTo>
                <a:cubicBezTo>
                  <a:pt x="898566" y="1682338"/>
                  <a:pt x="966421" y="1683954"/>
                  <a:pt x="1033153" y="1674421"/>
                </a:cubicBezTo>
                <a:cubicBezTo>
                  <a:pt x="1050678" y="1671917"/>
                  <a:pt x="1064079" y="1656886"/>
                  <a:pt x="1080654" y="1650670"/>
                </a:cubicBezTo>
                <a:cubicBezTo>
                  <a:pt x="1095936" y="1644939"/>
                  <a:pt x="1112409" y="1643089"/>
                  <a:pt x="1128155" y="1638795"/>
                </a:cubicBezTo>
                <a:cubicBezTo>
                  <a:pt x="1308091" y="1589722"/>
                  <a:pt x="1121315" y="1635412"/>
                  <a:pt x="1282535" y="1603169"/>
                </a:cubicBezTo>
                <a:cubicBezTo>
                  <a:pt x="1298539" y="1599968"/>
                  <a:pt x="1313815" y="1593096"/>
                  <a:pt x="1330036" y="1591294"/>
                </a:cubicBezTo>
                <a:cubicBezTo>
                  <a:pt x="1420865" y="1581202"/>
                  <a:pt x="1603168" y="1567543"/>
                  <a:pt x="1603168" y="1567543"/>
                </a:cubicBezTo>
                <a:cubicBezTo>
                  <a:pt x="1622960" y="1563585"/>
                  <a:pt x="1643397" y="1562051"/>
                  <a:pt x="1662545" y="1555668"/>
                </a:cubicBezTo>
                <a:cubicBezTo>
                  <a:pt x="1701665" y="1542628"/>
                  <a:pt x="1725047" y="1520667"/>
                  <a:pt x="1757548" y="1496291"/>
                </a:cubicBezTo>
                <a:cubicBezTo>
                  <a:pt x="1773382" y="1472540"/>
                  <a:pt x="1792978" y="1450906"/>
                  <a:pt x="1805049" y="1425039"/>
                </a:cubicBezTo>
                <a:cubicBezTo>
                  <a:pt x="1849146" y="1330546"/>
                  <a:pt x="1833176" y="1316911"/>
                  <a:pt x="1864426" y="1223159"/>
                </a:cubicBezTo>
                <a:cubicBezTo>
                  <a:pt x="1868384" y="1211284"/>
                  <a:pt x="1872862" y="1199569"/>
                  <a:pt x="1876301" y="1187533"/>
                </a:cubicBezTo>
                <a:cubicBezTo>
                  <a:pt x="1892461" y="1130971"/>
                  <a:pt x="1894111" y="1092537"/>
                  <a:pt x="1923802" y="1033154"/>
                </a:cubicBezTo>
                <a:cubicBezTo>
                  <a:pt x="1931719" y="1017320"/>
                  <a:pt x="1941503" y="1002289"/>
                  <a:pt x="1947553" y="985652"/>
                </a:cubicBezTo>
                <a:cubicBezTo>
                  <a:pt x="2004783" y="828271"/>
                  <a:pt x="1940838" y="963458"/>
                  <a:pt x="1995054" y="855024"/>
                </a:cubicBezTo>
                <a:cubicBezTo>
                  <a:pt x="2017053" y="745034"/>
                  <a:pt x="1988699" y="842393"/>
                  <a:pt x="2042555" y="748146"/>
                </a:cubicBezTo>
                <a:cubicBezTo>
                  <a:pt x="2048766" y="737278"/>
                  <a:pt x="2049500" y="724026"/>
                  <a:pt x="2054431" y="712520"/>
                </a:cubicBezTo>
                <a:cubicBezTo>
                  <a:pt x="2061404" y="696249"/>
                  <a:pt x="2069584" y="680493"/>
                  <a:pt x="2078181" y="665018"/>
                </a:cubicBezTo>
                <a:cubicBezTo>
                  <a:pt x="2110899" y="606125"/>
                  <a:pt x="2111184" y="609139"/>
                  <a:pt x="2149433" y="558141"/>
                </a:cubicBezTo>
                <a:cubicBezTo>
                  <a:pt x="2179284" y="468594"/>
                  <a:pt x="2139017" y="578972"/>
                  <a:pt x="2185059" y="486889"/>
                </a:cubicBezTo>
                <a:cubicBezTo>
                  <a:pt x="2190657" y="475693"/>
                  <a:pt x="2188084" y="460114"/>
                  <a:pt x="2196935" y="451263"/>
                </a:cubicBezTo>
                <a:cubicBezTo>
                  <a:pt x="2209453" y="438745"/>
                  <a:pt x="2230031" y="437802"/>
                  <a:pt x="2244436" y="427512"/>
                </a:cubicBezTo>
                <a:cubicBezTo>
                  <a:pt x="2258102" y="417750"/>
                  <a:pt x="2266088" y="401202"/>
                  <a:pt x="2280062" y="391886"/>
                </a:cubicBezTo>
                <a:cubicBezTo>
                  <a:pt x="2296905" y="380658"/>
                  <a:pt x="2364577" y="371131"/>
                  <a:pt x="2375065" y="368135"/>
                </a:cubicBezTo>
                <a:cubicBezTo>
                  <a:pt x="2411173" y="357818"/>
                  <a:pt x="2445657" y="342185"/>
                  <a:pt x="2481942" y="332509"/>
                </a:cubicBezTo>
                <a:cubicBezTo>
                  <a:pt x="2516551" y="323280"/>
                  <a:pt x="2619594" y="313159"/>
                  <a:pt x="2648197" y="308759"/>
                </a:cubicBezTo>
                <a:cubicBezTo>
                  <a:pt x="2668147" y="305690"/>
                  <a:pt x="2687429" y="298142"/>
                  <a:pt x="2707574" y="296883"/>
                </a:cubicBezTo>
                <a:cubicBezTo>
                  <a:pt x="2814317" y="290211"/>
                  <a:pt x="2921329" y="288966"/>
                  <a:pt x="3028207" y="285008"/>
                </a:cubicBezTo>
                <a:lnTo>
                  <a:pt x="3443844" y="296883"/>
                </a:lnTo>
                <a:lnTo>
                  <a:pt x="3966358" y="308759"/>
                </a:lnTo>
                <a:cubicBezTo>
                  <a:pt x="3982665" y="309438"/>
                  <a:pt x="3997927" y="317094"/>
                  <a:pt x="4013859" y="320634"/>
                </a:cubicBezTo>
                <a:cubicBezTo>
                  <a:pt x="4033563" y="325012"/>
                  <a:pt x="4053532" y="328130"/>
                  <a:pt x="4073236" y="332509"/>
                </a:cubicBezTo>
                <a:cubicBezTo>
                  <a:pt x="4136551" y="346579"/>
                  <a:pt x="4124029" y="349957"/>
                  <a:pt x="4203865" y="356260"/>
                </a:cubicBezTo>
                <a:cubicBezTo>
                  <a:pt x="4326450" y="365938"/>
                  <a:pt x="4572000" y="380011"/>
                  <a:pt x="4572000" y="380011"/>
                </a:cubicBezTo>
                <a:cubicBezTo>
                  <a:pt x="4591792" y="383969"/>
                  <a:pt x="4611427" y="388817"/>
                  <a:pt x="4631376" y="391886"/>
                </a:cubicBezTo>
                <a:cubicBezTo>
                  <a:pt x="4662919" y="396739"/>
                  <a:pt x="4695589" y="395364"/>
                  <a:pt x="4726379" y="403761"/>
                </a:cubicBezTo>
                <a:cubicBezTo>
                  <a:pt x="4740149" y="407516"/>
                  <a:pt x="4748963" y="421715"/>
                  <a:pt x="4762005" y="427512"/>
                </a:cubicBezTo>
                <a:cubicBezTo>
                  <a:pt x="4784883" y="437680"/>
                  <a:pt x="4810379" y="441095"/>
                  <a:pt x="4833257" y="451263"/>
                </a:cubicBezTo>
                <a:cubicBezTo>
                  <a:pt x="4846299" y="457059"/>
                  <a:pt x="4856491" y="467932"/>
                  <a:pt x="4868883" y="475013"/>
                </a:cubicBezTo>
                <a:cubicBezTo>
                  <a:pt x="4884253" y="483796"/>
                  <a:pt x="4901372" y="489382"/>
                  <a:pt x="4916384" y="498764"/>
                </a:cubicBezTo>
                <a:cubicBezTo>
                  <a:pt x="4998546" y="550116"/>
                  <a:pt x="4929520" y="522935"/>
                  <a:pt x="4999511" y="546265"/>
                </a:cubicBezTo>
                <a:cubicBezTo>
                  <a:pt x="5011386" y="554182"/>
                  <a:pt x="5024173" y="560879"/>
                  <a:pt x="5035137" y="570016"/>
                </a:cubicBezTo>
                <a:cubicBezTo>
                  <a:pt x="5048039" y="580767"/>
                  <a:pt x="5055742" y="598131"/>
                  <a:pt x="5070763" y="605642"/>
                </a:cubicBezTo>
                <a:cubicBezTo>
                  <a:pt x="5104352" y="622436"/>
                  <a:pt x="5145439" y="621947"/>
                  <a:pt x="5177641" y="641268"/>
                </a:cubicBezTo>
                <a:cubicBezTo>
                  <a:pt x="5234824" y="675578"/>
                  <a:pt x="5245093" y="683803"/>
                  <a:pt x="5308270" y="712520"/>
                </a:cubicBezTo>
                <a:cubicBezTo>
                  <a:pt x="5327676" y="721341"/>
                  <a:pt x="5348580" y="726737"/>
                  <a:pt x="5367646" y="736270"/>
                </a:cubicBezTo>
                <a:cubicBezTo>
                  <a:pt x="5388291" y="746592"/>
                  <a:pt x="5406378" y="761574"/>
                  <a:pt x="5427023" y="771896"/>
                </a:cubicBezTo>
                <a:cubicBezTo>
                  <a:pt x="5438219" y="777494"/>
                  <a:pt x="5451453" y="778174"/>
                  <a:pt x="5462649" y="783772"/>
                </a:cubicBezTo>
                <a:cubicBezTo>
                  <a:pt x="5554732" y="829814"/>
                  <a:pt x="5444354" y="789547"/>
                  <a:pt x="5533901" y="819398"/>
                </a:cubicBezTo>
                <a:cubicBezTo>
                  <a:pt x="5545776" y="811481"/>
                  <a:pt x="5555449" y="793301"/>
                  <a:pt x="5569527" y="795647"/>
                </a:cubicBezTo>
                <a:cubicBezTo>
                  <a:pt x="5586093" y="798408"/>
                  <a:pt x="5591487" y="821511"/>
                  <a:pt x="5605153" y="831273"/>
                </a:cubicBezTo>
                <a:cubicBezTo>
                  <a:pt x="5643361" y="858565"/>
                  <a:pt x="5642274" y="855024"/>
                  <a:pt x="5676405" y="85502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1393683" y="1335834"/>
            <a:ext cx="4397517" cy="2855166"/>
          </a:xfrm>
          <a:custGeom>
            <a:avLst/>
            <a:gdLst>
              <a:gd name="connsiteX0" fmla="*/ 1978909 w 5102120"/>
              <a:gd name="connsiteY0" fmla="*/ 1739875 h 3200540"/>
              <a:gd name="connsiteX1" fmla="*/ 1836405 w 5102120"/>
              <a:gd name="connsiteY1" fmla="*/ 1858628 h 3200540"/>
              <a:gd name="connsiteX2" fmla="*/ 1788904 w 5102120"/>
              <a:gd name="connsiteY2" fmla="*/ 1894254 h 3200540"/>
              <a:gd name="connsiteX3" fmla="*/ 1207013 w 5102120"/>
              <a:gd name="connsiteY3" fmla="*/ 1929880 h 3200540"/>
              <a:gd name="connsiteX4" fmla="*/ 660748 w 5102120"/>
              <a:gd name="connsiteY4" fmla="*/ 1918005 h 3200540"/>
              <a:gd name="connsiteX5" fmla="*/ 541995 w 5102120"/>
              <a:gd name="connsiteY5" fmla="*/ 1894254 h 3200540"/>
              <a:gd name="connsiteX6" fmla="*/ 458868 w 5102120"/>
              <a:gd name="connsiteY6" fmla="*/ 1882379 h 3200540"/>
              <a:gd name="connsiteX7" fmla="*/ 387616 w 5102120"/>
              <a:gd name="connsiteY7" fmla="*/ 1858628 h 3200540"/>
              <a:gd name="connsiteX8" fmla="*/ 280738 w 5102120"/>
              <a:gd name="connsiteY8" fmla="*/ 1834878 h 3200540"/>
              <a:gd name="connsiteX9" fmla="*/ 150109 w 5102120"/>
              <a:gd name="connsiteY9" fmla="*/ 1799252 h 3200540"/>
              <a:gd name="connsiteX10" fmla="*/ 114483 w 5102120"/>
              <a:gd name="connsiteY10" fmla="*/ 1775501 h 3200540"/>
              <a:gd name="connsiteX11" fmla="*/ 66982 w 5102120"/>
              <a:gd name="connsiteY11" fmla="*/ 1680498 h 3200540"/>
              <a:gd name="connsiteX12" fmla="*/ 31356 w 5102120"/>
              <a:gd name="connsiteY12" fmla="*/ 1585496 h 3200540"/>
              <a:gd name="connsiteX13" fmla="*/ 19481 w 5102120"/>
              <a:gd name="connsiteY13" fmla="*/ 1537995 h 3200540"/>
              <a:gd name="connsiteX14" fmla="*/ 19481 w 5102120"/>
              <a:gd name="connsiteY14" fmla="*/ 766098 h 3200540"/>
              <a:gd name="connsiteX15" fmla="*/ 43231 w 5102120"/>
              <a:gd name="connsiteY15" fmla="*/ 659221 h 3200540"/>
              <a:gd name="connsiteX16" fmla="*/ 66982 w 5102120"/>
              <a:gd name="connsiteY16" fmla="*/ 611719 h 3200540"/>
              <a:gd name="connsiteX17" fmla="*/ 78857 w 5102120"/>
              <a:gd name="connsiteY17" fmla="*/ 564218 h 3200540"/>
              <a:gd name="connsiteX18" fmla="*/ 90733 w 5102120"/>
              <a:gd name="connsiteY18" fmla="*/ 504841 h 3200540"/>
              <a:gd name="connsiteX19" fmla="*/ 150109 w 5102120"/>
              <a:gd name="connsiteY19" fmla="*/ 421714 h 3200540"/>
              <a:gd name="connsiteX20" fmla="*/ 173860 w 5102120"/>
              <a:gd name="connsiteY20" fmla="*/ 386088 h 3200540"/>
              <a:gd name="connsiteX21" fmla="*/ 209486 w 5102120"/>
              <a:gd name="connsiteY21" fmla="*/ 338587 h 3200540"/>
              <a:gd name="connsiteX22" fmla="*/ 304488 w 5102120"/>
              <a:gd name="connsiteY22" fmla="*/ 219834 h 3200540"/>
              <a:gd name="connsiteX23" fmla="*/ 351990 w 5102120"/>
              <a:gd name="connsiteY23" fmla="*/ 207958 h 3200540"/>
              <a:gd name="connsiteX24" fmla="*/ 387616 w 5102120"/>
              <a:gd name="connsiteY24" fmla="*/ 184208 h 3200540"/>
              <a:gd name="connsiteX25" fmla="*/ 423242 w 5102120"/>
              <a:gd name="connsiteY25" fmla="*/ 148582 h 3200540"/>
              <a:gd name="connsiteX26" fmla="*/ 458868 w 5102120"/>
              <a:gd name="connsiteY26" fmla="*/ 136706 h 3200540"/>
              <a:gd name="connsiteX27" fmla="*/ 553870 w 5102120"/>
              <a:gd name="connsiteY27" fmla="*/ 77330 h 3200540"/>
              <a:gd name="connsiteX28" fmla="*/ 589496 w 5102120"/>
              <a:gd name="connsiteY28" fmla="*/ 41704 h 3200540"/>
              <a:gd name="connsiteX29" fmla="*/ 648873 w 5102120"/>
              <a:gd name="connsiteY29" fmla="*/ 29828 h 3200540"/>
              <a:gd name="connsiteX30" fmla="*/ 684499 w 5102120"/>
              <a:gd name="connsiteY30" fmla="*/ 17953 h 3200540"/>
              <a:gd name="connsiteX31" fmla="*/ 815127 w 5102120"/>
              <a:gd name="connsiteY31" fmla="*/ 29828 h 3200540"/>
              <a:gd name="connsiteX32" fmla="*/ 886379 w 5102120"/>
              <a:gd name="connsiteY32" fmla="*/ 41704 h 3200540"/>
              <a:gd name="connsiteX33" fmla="*/ 969507 w 5102120"/>
              <a:gd name="connsiteY33" fmla="*/ 53579 h 3200540"/>
              <a:gd name="connsiteX34" fmla="*/ 1468270 w 5102120"/>
              <a:gd name="connsiteY34" fmla="*/ 41704 h 3200540"/>
              <a:gd name="connsiteX35" fmla="*/ 1503896 w 5102120"/>
              <a:gd name="connsiteY35" fmla="*/ 29828 h 3200540"/>
              <a:gd name="connsiteX36" fmla="*/ 1587023 w 5102120"/>
              <a:gd name="connsiteY36" fmla="*/ 6078 h 3200540"/>
              <a:gd name="connsiteX37" fmla="*/ 1788904 w 5102120"/>
              <a:gd name="connsiteY37" fmla="*/ 17953 h 3200540"/>
              <a:gd name="connsiteX38" fmla="*/ 1872031 w 5102120"/>
              <a:gd name="connsiteY38" fmla="*/ 41704 h 3200540"/>
              <a:gd name="connsiteX39" fmla="*/ 1931408 w 5102120"/>
              <a:gd name="connsiteY39" fmla="*/ 53579 h 3200540"/>
              <a:gd name="connsiteX40" fmla="*/ 2014535 w 5102120"/>
              <a:gd name="connsiteY40" fmla="*/ 112956 h 3200540"/>
              <a:gd name="connsiteX41" fmla="*/ 2085787 w 5102120"/>
              <a:gd name="connsiteY41" fmla="*/ 184208 h 3200540"/>
              <a:gd name="connsiteX42" fmla="*/ 2168914 w 5102120"/>
              <a:gd name="connsiteY42" fmla="*/ 255460 h 3200540"/>
              <a:gd name="connsiteX43" fmla="*/ 2240166 w 5102120"/>
              <a:gd name="connsiteY43" fmla="*/ 338587 h 3200540"/>
              <a:gd name="connsiteX44" fmla="*/ 2275792 w 5102120"/>
              <a:gd name="connsiteY44" fmla="*/ 397963 h 3200540"/>
              <a:gd name="connsiteX45" fmla="*/ 2358920 w 5102120"/>
              <a:gd name="connsiteY45" fmla="*/ 504841 h 3200540"/>
              <a:gd name="connsiteX46" fmla="*/ 2394546 w 5102120"/>
              <a:gd name="connsiteY46" fmla="*/ 576093 h 3200540"/>
              <a:gd name="connsiteX47" fmla="*/ 2430172 w 5102120"/>
              <a:gd name="connsiteY47" fmla="*/ 599844 h 3200540"/>
              <a:gd name="connsiteX48" fmla="*/ 2489548 w 5102120"/>
              <a:gd name="connsiteY48" fmla="*/ 671096 h 3200540"/>
              <a:gd name="connsiteX49" fmla="*/ 2560800 w 5102120"/>
              <a:gd name="connsiteY49" fmla="*/ 766098 h 3200540"/>
              <a:gd name="connsiteX50" fmla="*/ 2596426 w 5102120"/>
              <a:gd name="connsiteY50" fmla="*/ 813600 h 3200540"/>
              <a:gd name="connsiteX51" fmla="*/ 2632052 w 5102120"/>
              <a:gd name="connsiteY51" fmla="*/ 837350 h 3200540"/>
              <a:gd name="connsiteX52" fmla="*/ 2679553 w 5102120"/>
              <a:gd name="connsiteY52" fmla="*/ 908602 h 3200540"/>
              <a:gd name="connsiteX53" fmla="*/ 2703304 w 5102120"/>
              <a:gd name="connsiteY53" fmla="*/ 944228 h 3200540"/>
              <a:gd name="connsiteX54" fmla="*/ 2727055 w 5102120"/>
              <a:gd name="connsiteY54" fmla="*/ 1027356 h 3200540"/>
              <a:gd name="connsiteX55" fmla="*/ 2738930 w 5102120"/>
              <a:gd name="connsiteY55" fmla="*/ 1098608 h 3200540"/>
              <a:gd name="connsiteX56" fmla="*/ 2750805 w 5102120"/>
              <a:gd name="connsiteY56" fmla="*/ 1561745 h 3200540"/>
              <a:gd name="connsiteX57" fmla="*/ 2762681 w 5102120"/>
              <a:gd name="connsiteY57" fmla="*/ 1609247 h 3200540"/>
              <a:gd name="connsiteX58" fmla="*/ 2798307 w 5102120"/>
              <a:gd name="connsiteY58" fmla="*/ 1692374 h 3200540"/>
              <a:gd name="connsiteX59" fmla="*/ 2833933 w 5102120"/>
              <a:gd name="connsiteY59" fmla="*/ 1739875 h 3200540"/>
              <a:gd name="connsiteX60" fmla="*/ 2917060 w 5102120"/>
              <a:gd name="connsiteY60" fmla="*/ 1846753 h 3200540"/>
              <a:gd name="connsiteX61" fmla="*/ 2976436 w 5102120"/>
              <a:gd name="connsiteY61" fmla="*/ 1918005 h 3200540"/>
              <a:gd name="connsiteX62" fmla="*/ 3012062 w 5102120"/>
              <a:gd name="connsiteY62" fmla="*/ 1941756 h 3200540"/>
              <a:gd name="connsiteX63" fmla="*/ 3047688 w 5102120"/>
              <a:gd name="connsiteY63" fmla="*/ 1977382 h 3200540"/>
              <a:gd name="connsiteX64" fmla="*/ 3071439 w 5102120"/>
              <a:gd name="connsiteY64" fmla="*/ 2013008 h 3200540"/>
              <a:gd name="connsiteX65" fmla="*/ 3107065 w 5102120"/>
              <a:gd name="connsiteY65" fmla="*/ 2024883 h 3200540"/>
              <a:gd name="connsiteX66" fmla="*/ 3130816 w 5102120"/>
              <a:gd name="connsiteY66" fmla="*/ 2060509 h 3200540"/>
              <a:gd name="connsiteX67" fmla="*/ 3213943 w 5102120"/>
              <a:gd name="connsiteY67" fmla="*/ 2119885 h 3200540"/>
              <a:gd name="connsiteX68" fmla="*/ 3261444 w 5102120"/>
              <a:gd name="connsiteY68" fmla="*/ 2155511 h 3200540"/>
              <a:gd name="connsiteX69" fmla="*/ 3332696 w 5102120"/>
              <a:gd name="connsiteY69" fmla="*/ 2203013 h 3200540"/>
              <a:gd name="connsiteX70" fmla="*/ 3403948 w 5102120"/>
              <a:gd name="connsiteY70" fmla="*/ 2250514 h 3200540"/>
              <a:gd name="connsiteX71" fmla="*/ 3439574 w 5102120"/>
              <a:gd name="connsiteY71" fmla="*/ 2274265 h 3200540"/>
              <a:gd name="connsiteX72" fmla="*/ 3463325 w 5102120"/>
              <a:gd name="connsiteY72" fmla="*/ 2309891 h 3200540"/>
              <a:gd name="connsiteX73" fmla="*/ 3498951 w 5102120"/>
              <a:gd name="connsiteY73" fmla="*/ 2321766 h 3200540"/>
              <a:gd name="connsiteX74" fmla="*/ 3558327 w 5102120"/>
              <a:gd name="connsiteY74" fmla="*/ 2369267 h 3200540"/>
              <a:gd name="connsiteX75" fmla="*/ 3593953 w 5102120"/>
              <a:gd name="connsiteY75" fmla="*/ 2381143 h 3200540"/>
              <a:gd name="connsiteX76" fmla="*/ 3665205 w 5102120"/>
              <a:gd name="connsiteY76" fmla="*/ 2428644 h 3200540"/>
              <a:gd name="connsiteX77" fmla="*/ 3736457 w 5102120"/>
              <a:gd name="connsiteY77" fmla="*/ 2476145 h 3200540"/>
              <a:gd name="connsiteX78" fmla="*/ 3772083 w 5102120"/>
              <a:gd name="connsiteY78" fmla="*/ 2499896 h 3200540"/>
              <a:gd name="connsiteX79" fmla="*/ 3807709 w 5102120"/>
              <a:gd name="connsiteY79" fmla="*/ 2511771 h 3200540"/>
              <a:gd name="connsiteX80" fmla="*/ 3878961 w 5102120"/>
              <a:gd name="connsiteY80" fmla="*/ 2559272 h 3200540"/>
              <a:gd name="connsiteX81" fmla="*/ 3914587 w 5102120"/>
              <a:gd name="connsiteY81" fmla="*/ 2583023 h 3200540"/>
              <a:gd name="connsiteX82" fmla="*/ 3962088 w 5102120"/>
              <a:gd name="connsiteY82" fmla="*/ 2606774 h 3200540"/>
              <a:gd name="connsiteX83" fmla="*/ 3997714 w 5102120"/>
              <a:gd name="connsiteY83" fmla="*/ 2630524 h 3200540"/>
              <a:gd name="connsiteX84" fmla="*/ 4068966 w 5102120"/>
              <a:gd name="connsiteY84" fmla="*/ 2654275 h 3200540"/>
              <a:gd name="connsiteX85" fmla="*/ 4116468 w 5102120"/>
              <a:gd name="connsiteY85" fmla="*/ 2678026 h 3200540"/>
              <a:gd name="connsiteX86" fmla="*/ 4187720 w 5102120"/>
              <a:gd name="connsiteY86" fmla="*/ 2701776 h 3200540"/>
              <a:gd name="connsiteX87" fmla="*/ 4223346 w 5102120"/>
              <a:gd name="connsiteY87" fmla="*/ 2713652 h 3200540"/>
              <a:gd name="connsiteX88" fmla="*/ 4258972 w 5102120"/>
              <a:gd name="connsiteY88" fmla="*/ 2725527 h 3200540"/>
              <a:gd name="connsiteX89" fmla="*/ 4294598 w 5102120"/>
              <a:gd name="connsiteY89" fmla="*/ 2737402 h 3200540"/>
              <a:gd name="connsiteX90" fmla="*/ 4365849 w 5102120"/>
              <a:gd name="connsiteY90" fmla="*/ 2773028 h 3200540"/>
              <a:gd name="connsiteX91" fmla="*/ 4401475 w 5102120"/>
              <a:gd name="connsiteY91" fmla="*/ 2796779 h 3200540"/>
              <a:gd name="connsiteX92" fmla="*/ 4448977 w 5102120"/>
              <a:gd name="connsiteY92" fmla="*/ 2820530 h 3200540"/>
              <a:gd name="connsiteX93" fmla="*/ 4508353 w 5102120"/>
              <a:gd name="connsiteY93" fmla="*/ 2844280 h 3200540"/>
              <a:gd name="connsiteX94" fmla="*/ 4543979 w 5102120"/>
              <a:gd name="connsiteY94" fmla="*/ 2856156 h 3200540"/>
              <a:gd name="connsiteX95" fmla="*/ 4662733 w 5102120"/>
              <a:gd name="connsiteY95" fmla="*/ 2927408 h 3200540"/>
              <a:gd name="connsiteX96" fmla="*/ 4698359 w 5102120"/>
              <a:gd name="connsiteY96" fmla="*/ 2951158 h 3200540"/>
              <a:gd name="connsiteX97" fmla="*/ 4722109 w 5102120"/>
              <a:gd name="connsiteY97" fmla="*/ 2986784 h 3200540"/>
              <a:gd name="connsiteX98" fmla="*/ 4805236 w 5102120"/>
              <a:gd name="connsiteY98" fmla="*/ 3010535 h 3200540"/>
              <a:gd name="connsiteX99" fmla="*/ 4840862 w 5102120"/>
              <a:gd name="connsiteY99" fmla="*/ 3034285 h 3200540"/>
              <a:gd name="connsiteX100" fmla="*/ 4888364 w 5102120"/>
              <a:gd name="connsiteY100" fmla="*/ 3046161 h 3200540"/>
              <a:gd name="connsiteX101" fmla="*/ 4912114 w 5102120"/>
              <a:gd name="connsiteY101" fmla="*/ 3081787 h 3200540"/>
              <a:gd name="connsiteX102" fmla="*/ 4983366 w 5102120"/>
              <a:gd name="connsiteY102" fmla="*/ 3117413 h 3200540"/>
              <a:gd name="connsiteX103" fmla="*/ 5018992 w 5102120"/>
              <a:gd name="connsiteY103" fmla="*/ 3153039 h 3200540"/>
              <a:gd name="connsiteX104" fmla="*/ 5054618 w 5102120"/>
              <a:gd name="connsiteY104" fmla="*/ 3164914 h 3200540"/>
              <a:gd name="connsiteX105" fmla="*/ 5102120 w 5102120"/>
              <a:gd name="connsiteY105" fmla="*/ 3200540 h 32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5102120" h="3200540">
                <a:moveTo>
                  <a:pt x="1978909" y="1739875"/>
                </a:moveTo>
                <a:cubicBezTo>
                  <a:pt x="1932893" y="1831910"/>
                  <a:pt x="1974568" y="1769809"/>
                  <a:pt x="1836405" y="1858628"/>
                </a:cubicBezTo>
                <a:cubicBezTo>
                  <a:pt x="1819756" y="1869331"/>
                  <a:pt x="1807974" y="1888957"/>
                  <a:pt x="1788904" y="1894254"/>
                </a:cubicBezTo>
                <a:cubicBezTo>
                  <a:pt x="1649734" y="1932913"/>
                  <a:pt x="1271836" y="1928028"/>
                  <a:pt x="1207013" y="1929880"/>
                </a:cubicBezTo>
                <a:cubicBezTo>
                  <a:pt x="952317" y="1953036"/>
                  <a:pt x="1075175" y="1948329"/>
                  <a:pt x="660748" y="1918005"/>
                </a:cubicBezTo>
                <a:cubicBezTo>
                  <a:pt x="582947" y="1912312"/>
                  <a:pt x="606382" y="1905961"/>
                  <a:pt x="541995" y="1894254"/>
                </a:cubicBezTo>
                <a:cubicBezTo>
                  <a:pt x="514456" y="1889247"/>
                  <a:pt x="486577" y="1886337"/>
                  <a:pt x="458868" y="1882379"/>
                </a:cubicBezTo>
                <a:cubicBezTo>
                  <a:pt x="435117" y="1874462"/>
                  <a:pt x="411596" y="1865822"/>
                  <a:pt x="387616" y="1858628"/>
                </a:cubicBezTo>
                <a:cubicBezTo>
                  <a:pt x="341897" y="1844912"/>
                  <a:pt x="329698" y="1846177"/>
                  <a:pt x="280738" y="1834878"/>
                </a:cubicBezTo>
                <a:cubicBezTo>
                  <a:pt x="193685" y="1814789"/>
                  <a:pt x="208997" y="1818881"/>
                  <a:pt x="150109" y="1799252"/>
                </a:cubicBezTo>
                <a:cubicBezTo>
                  <a:pt x="138234" y="1791335"/>
                  <a:pt x="122668" y="1787193"/>
                  <a:pt x="114483" y="1775501"/>
                </a:cubicBezTo>
                <a:cubicBezTo>
                  <a:pt x="94179" y="1746496"/>
                  <a:pt x="80132" y="1713371"/>
                  <a:pt x="66982" y="1680498"/>
                </a:cubicBezTo>
                <a:cubicBezTo>
                  <a:pt x="54430" y="1649120"/>
                  <a:pt x="40665" y="1618079"/>
                  <a:pt x="31356" y="1585496"/>
                </a:cubicBezTo>
                <a:cubicBezTo>
                  <a:pt x="26872" y="1569803"/>
                  <a:pt x="23439" y="1553829"/>
                  <a:pt x="19481" y="1537995"/>
                </a:cubicBezTo>
                <a:cubicBezTo>
                  <a:pt x="1307" y="1174533"/>
                  <a:pt x="0" y="1262862"/>
                  <a:pt x="19481" y="766098"/>
                </a:cubicBezTo>
                <a:cubicBezTo>
                  <a:pt x="20607" y="737376"/>
                  <a:pt x="30400" y="689160"/>
                  <a:pt x="43231" y="659221"/>
                </a:cubicBezTo>
                <a:cubicBezTo>
                  <a:pt x="50204" y="642949"/>
                  <a:pt x="59065" y="627553"/>
                  <a:pt x="66982" y="611719"/>
                </a:cubicBezTo>
                <a:cubicBezTo>
                  <a:pt x="70940" y="595885"/>
                  <a:pt x="75316" y="580150"/>
                  <a:pt x="78857" y="564218"/>
                </a:cubicBezTo>
                <a:cubicBezTo>
                  <a:pt x="83236" y="544514"/>
                  <a:pt x="83646" y="523740"/>
                  <a:pt x="90733" y="504841"/>
                </a:cubicBezTo>
                <a:cubicBezTo>
                  <a:pt x="95153" y="493054"/>
                  <a:pt x="147950" y="424737"/>
                  <a:pt x="150109" y="421714"/>
                </a:cubicBezTo>
                <a:cubicBezTo>
                  <a:pt x="158405" y="410100"/>
                  <a:pt x="165564" y="397702"/>
                  <a:pt x="173860" y="386088"/>
                </a:cubicBezTo>
                <a:cubicBezTo>
                  <a:pt x="185364" y="369983"/>
                  <a:pt x="198136" y="354801"/>
                  <a:pt x="209486" y="338587"/>
                </a:cubicBezTo>
                <a:cubicBezTo>
                  <a:pt x="234470" y="302896"/>
                  <a:pt x="264210" y="245008"/>
                  <a:pt x="304488" y="219834"/>
                </a:cubicBezTo>
                <a:cubicBezTo>
                  <a:pt x="318328" y="211184"/>
                  <a:pt x="336156" y="211917"/>
                  <a:pt x="351990" y="207958"/>
                </a:cubicBezTo>
                <a:cubicBezTo>
                  <a:pt x="363865" y="200041"/>
                  <a:pt x="376652" y="193345"/>
                  <a:pt x="387616" y="184208"/>
                </a:cubicBezTo>
                <a:cubicBezTo>
                  <a:pt x="400518" y="173457"/>
                  <a:pt x="409268" y="157898"/>
                  <a:pt x="423242" y="148582"/>
                </a:cubicBezTo>
                <a:cubicBezTo>
                  <a:pt x="433657" y="141638"/>
                  <a:pt x="446993" y="140665"/>
                  <a:pt x="458868" y="136706"/>
                </a:cubicBezTo>
                <a:cubicBezTo>
                  <a:pt x="545006" y="50568"/>
                  <a:pt x="433919" y="152299"/>
                  <a:pt x="553870" y="77330"/>
                </a:cubicBezTo>
                <a:cubicBezTo>
                  <a:pt x="568112" y="68429"/>
                  <a:pt x="574475" y="49215"/>
                  <a:pt x="589496" y="41704"/>
                </a:cubicBezTo>
                <a:cubicBezTo>
                  <a:pt x="607549" y="32677"/>
                  <a:pt x="629291" y="34723"/>
                  <a:pt x="648873" y="29828"/>
                </a:cubicBezTo>
                <a:cubicBezTo>
                  <a:pt x="661017" y="26792"/>
                  <a:pt x="672624" y="21911"/>
                  <a:pt x="684499" y="17953"/>
                </a:cubicBezTo>
                <a:cubicBezTo>
                  <a:pt x="728042" y="21911"/>
                  <a:pt x="771704" y="24719"/>
                  <a:pt x="815127" y="29828"/>
                </a:cubicBezTo>
                <a:cubicBezTo>
                  <a:pt x="839040" y="32641"/>
                  <a:pt x="862581" y="38043"/>
                  <a:pt x="886379" y="41704"/>
                </a:cubicBezTo>
                <a:cubicBezTo>
                  <a:pt x="914044" y="45960"/>
                  <a:pt x="941798" y="49621"/>
                  <a:pt x="969507" y="53579"/>
                </a:cubicBezTo>
                <a:cubicBezTo>
                  <a:pt x="1135761" y="49621"/>
                  <a:pt x="1302133" y="49088"/>
                  <a:pt x="1468270" y="41704"/>
                </a:cubicBezTo>
                <a:cubicBezTo>
                  <a:pt x="1480775" y="41148"/>
                  <a:pt x="1491860" y="33267"/>
                  <a:pt x="1503896" y="29828"/>
                </a:cubicBezTo>
                <a:cubicBezTo>
                  <a:pt x="1608293" y="0"/>
                  <a:pt x="1501593" y="34555"/>
                  <a:pt x="1587023" y="6078"/>
                </a:cubicBezTo>
                <a:cubicBezTo>
                  <a:pt x="1654317" y="10036"/>
                  <a:pt x="1721798" y="11562"/>
                  <a:pt x="1788904" y="17953"/>
                </a:cubicBezTo>
                <a:cubicBezTo>
                  <a:pt x="1824794" y="21371"/>
                  <a:pt x="1839141" y="33481"/>
                  <a:pt x="1872031" y="41704"/>
                </a:cubicBezTo>
                <a:cubicBezTo>
                  <a:pt x="1891613" y="46599"/>
                  <a:pt x="1911616" y="49621"/>
                  <a:pt x="1931408" y="53579"/>
                </a:cubicBezTo>
                <a:cubicBezTo>
                  <a:pt x="1956188" y="70099"/>
                  <a:pt x="1993493" y="94018"/>
                  <a:pt x="2014535" y="112956"/>
                </a:cubicBezTo>
                <a:cubicBezTo>
                  <a:pt x="2039501" y="135426"/>
                  <a:pt x="2057839" y="165577"/>
                  <a:pt x="2085787" y="184208"/>
                </a:cubicBezTo>
                <a:cubicBezTo>
                  <a:pt x="2123104" y="209085"/>
                  <a:pt x="2137900" y="215585"/>
                  <a:pt x="2168914" y="255460"/>
                </a:cubicBezTo>
                <a:cubicBezTo>
                  <a:pt x="2238324" y="344702"/>
                  <a:pt x="2168985" y="291133"/>
                  <a:pt x="2240166" y="338587"/>
                </a:cubicBezTo>
                <a:cubicBezTo>
                  <a:pt x="2252041" y="358379"/>
                  <a:pt x="2262376" y="379181"/>
                  <a:pt x="2275792" y="397963"/>
                </a:cubicBezTo>
                <a:cubicBezTo>
                  <a:pt x="2302025" y="434689"/>
                  <a:pt x="2358920" y="504841"/>
                  <a:pt x="2358920" y="504841"/>
                </a:cubicBezTo>
                <a:cubicBezTo>
                  <a:pt x="2368579" y="533818"/>
                  <a:pt x="2371524" y="553071"/>
                  <a:pt x="2394546" y="576093"/>
                </a:cubicBezTo>
                <a:cubicBezTo>
                  <a:pt x="2404638" y="586185"/>
                  <a:pt x="2418297" y="591927"/>
                  <a:pt x="2430172" y="599844"/>
                </a:cubicBezTo>
                <a:cubicBezTo>
                  <a:pt x="2494313" y="696059"/>
                  <a:pt x="2407263" y="570526"/>
                  <a:pt x="2489548" y="671096"/>
                </a:cubicBezTo>
                <a:cubicBezTo>
                  <a:pt x="2514614" y="701732"/>
                  <a:pt x="2537049" y="734431"/>
                  <a:pt x="2560800" y="766098"/>
                </a:cubicBezTo>
                <a:cubicBezTo>
                  <a:pt x="2572675" y="781932"/>
                  <a:pt x="2579958" y="802621"/>
                  <a:pt x="2596426" y="813600"/>
                </a:cubicBezTo>
                <a:lnTo>
                  <a:pt x="2632052" y="837350"/>
                </a:lnTo>
                <a:lnTo>
                  <a:pt x="2679553" y="908602"/>
                </a:lnTo>
                <a:lnTo>
                  <a:pt x="2703304" y="944228"/>
                </a:lnTo>
                <a:cubicBezTo>
                  <a:pt x="2714621" y="978179"/>
                  <a:pt x="2719600" y="990083"/>
                  <a:pt x="2727055" y="1027356"/>
                </a:cubicBezTo>
                <a:cubicBezTo>
                  <a:pt x="2731777" y="1050967"/>
                  <a:pt x="2734972" y="1074857"/>
                  <a:pt x="2738930" y="1098608"/>
                </a:cubicBezTo>
                <a:cubicBezTo>
                  <a:pt x="2742888" y="1252987"/>
                  <a:pt x="2743630" y="1407482"/>
                  <a:pt x="2750805" y="1561745"/>
                </a:cubicBezTo>
                <a:cubicBezTo>
                  <a:pt x="2751563" y="1578049"/>
                  <a:pt x="2758197" y="1593554"/>
                  <a:pt x="2762681" y="1609247"/>
                </a:cubicBezTo>
                <a:cubicBezTo>
                  <a:pt x="2771187" y="1639019"/>
                  <a:pt x="2781640" y="1665706"/>
                  <a:pt x="2798307" y="1692374"/>
                </a:cubicBezTo>
                <a:cubicBezTo>
                  <a:pt x="2808797" y="1709158"/>
                  <a:pt x="2822583" y="1723661"/>
                  <a:pt x="2833933" y="1739875"/>
                </a:cubicBezTo>
                <a:cubicBezTo>
                  <a:pt x="2991502" y="1964974"/>
                  <a:pt x="2801972" y="1708648"/>
                  <a:pt x="2917060" y="1846753"/>
                </a:cubicBezTo>
                <a:cubicBezTo>
                  <a:pt x="2959519" y="1897704"/>
                  <a:pt x="2919667" y="1870697"/>
                  <a:pt x="2976436" y="1918005"/>
                </a:cubicBezTo>
                <a:cubicBezTo>
                  <a:pt x="2987400" y="1927142"/>
                  <a:pt x="3001098" y="1932619"/>
                  <a:pt x="3012062" y="1941756"/>
                </a:cubicBezTo>
                <a:cubicBezTo>
                  <a:pt x="3024964" y="1952507"/>
                  <a:pt x="3036937" y="1964480"/>
                  <a:pt x="3047688" y="1977382"/>
                </a:cubicBezTo>
                <a:cubicBezTo>
                  <a:pt x="3056825" y="1988346"/>
                  <a:pt x="3060294" y="2004092"/>
                  <a:pt x="3071439" y="2013008"/>
                </a:cubicBezTo>
                <a:cubicBezTo>
                  <a:pt x="3081214" y="2020828"/>
                  <a:pt x="3095190" y="2020925"/>
                  <a:pt x="3107065" y="2024883"/>
                </a:cubicBezTo>
                <a:cubicBezTo>
                  <a:pt x="3114982" y="2036758"/>
                  <a:pt x="3120724" y="2050417"/>
                  <a:pt x="3130816" y="2060509"/>
                </a:cubicBezTo>
                <a:cubicBezTo>
                  <a:pt x="3150226" y="2079919"/>
                  <a:pt x="3190339" y="2103025"/>
                  <a:pt x="3213943" y="2119885"/>
                </a:cubicBezTo>
                <a:cubicBezTo>
                  <a:pt x="3230049" y="2131389"/>
                  <a:pt x="3245230" y="2144161"/>
                  <a:pt x="3261444" y="2155511"/>
                </a:cubicBezTo>
                <a:cubicBezTo>
                  <a:pt x="3284829" y="2171881"/>
                  <a:pt x="3312512" y="2182829"/>
                  <a:pt x="3332696" y="2203013"/>
                </a:cubicBezTo>
                <a:cubicBezTo>
                  <a:pt x="3377173" y="2247490"/>
                  <a:pt x="3352390" y="2233328"/>
                  <a:pt x="3403948" y="2250514"/>
                </a:cubicBezTo>
                <a:cubicBezTo>
                  <a:pt x="3415823" y="2258431"/>
                  <a:pt x="3429482" y="2264173"/>
                  <a:pt x="3439574" y="2274265"/>
                </a:cubicBezTo>
                <a:cubicBezTo>
                  <a:pt x="3449666" y="2284357"/>
                  <a:pt x="3452180" y="2300975"/>
                  <a:pt x="3463325" y="2309891"/>
                </a:cubicBezTo>
                <a:cubicBezTo>
                  <a:pt x="3473100" y="2317711"/>
                  <a:pt x="3487076" y="2317808"/>
                  <a:pt x="3498951" y="2321766"/>
                </a:cubicBezTo>
                <a:cubicBezTo>
                  <a:pt x="3518743" y="2337600"/>
                  <a:pt x="3536834" y="2355833"/>
                  <a:pt x="3558327" y="2369267"/>
                </a:cubicBezTo>
                <a:cubicBezTo>
                  <a:pt x="3568942" y="2375901"/>
                  <a:pt x="3584178" y="2373323"/>
                  <a:pt x="3593953" y="2381143"/>
                </a:cubicBezTo>
                <a:cubicBezTo>
                  <a:pt x="3668506" y="2440786"/>
                  <a:pt x="3556117" y="2401373"/>
                  <a:pt x="3665205" y="2428644"/>
                </a:cubicBezTo>
                <a:lnTo>
                  <a:pt x="3736457" y="2476145"/>
                </a:lnTo>
                <a:cubicBezTo>
                  <a:pt x="3748332" y="2484062"/>
                  <a:pt x="3758543" y="2495383"/>
                  <a:pt x="3772083" y="2499896"/>
                </a:cubicBezTo>
                <a:lnTo>
                  <a:pt x="3807709" y="2511771"/>
                </a:lnTo>
                <a:lnTo>
                  <a:pt x="3878961" y="2559272"/>
                </a:lnTo>
                <a:cubicBezTo>
                  <a:pt x="3890836" y="2567189"/>
                  <a:pt x="3901821" y="2576640"/>
                  <a:pt x="3914587" y="2583023"/>
                </a:cubicBezTo>
                <a:cubicBezTo>
                  <a:pt x="3930421" y="2590940"/>
                  <a:pt x="3946718" y="2597991"/>
                  <a:pt x="3962088" y="2606774"/>
                </a:cubicBezTo>
                <a:cubicBezTo>
                  <a:pt x="3974480" y="2613855"/>
                  <a:pt x="3984672" y="2624728"/>
                  <a:pt x="3997714" y="2630524"/>
                </a:cubicBezTo>
                <a:cubicBezTo>
                  <a:pt x="4020592" y="2640692"/>
                  <a:pt x="4046574" y="2643079"/>
                  <a:pt x="4068966" y="2654275"/>
                </a:cubicBezTo>
                <a:cubicBezTo>
                  <a:pt x="4084800" y="2662192"/>
                  <a:pt x="4100031" y="2671451"/>
                  <a:pt x="4116468" y="2678026"/>
                </a:cubicBezTo>
                <a:cubicBezTo>
                  <a:pt x="4139713" y="2687324"/>
                  <a:pt x="4163969" y="2693859"/>
                  <a:pt x="4187720" y="2701776"/>
                </a:cubicBezTo>
                <a:lnTo>
                  <a:pt x="4223346" y="2713652"/>
                </a:lnTo>
                <a:lnTo>
                  <a:pt x="4258972" y="2725527"/>
                </a:lnTo>
                <a:lnTo>
                  <a:pt x="4294598" y="2737402"/>
                </a:lnTo>
                <a:cubicBezTo>
                  <a:pt x="4396689" y="2805465"/>
                  <a:pt x="4267523" y="2723865"/>
                  <a:pt x="4365849" y="2773028"/>
                </a:cubicBezTo>
                <a:cubicBezTo>
                  <a:pt x="4378615" y="2779411"/>
                  <a:pt x="4389083" y="2789698"/>
                  <a:pt x="4401475" y="2796779"/>
                </a:cubicBezTo>
                <a:cubicBezTo>
                  <a:pt x="4416845" y="2805562"/>
                  <a:pt x="4432800" y="2813340"/>
                  <a:pt x="4448977" y="2820530"/>
                </a:cubicBezTo>
                <a:cubicBezTo>
                  <a:pt x="4468456" y="2829187"/>
                  <a:pt x="4488394" y="2836795"/>
                  <a:pt x="4508353" y="2844280"/>
                </a:cubicBezTo>
                <a:cubicBezTo>
                  <a:pt x="4520074" y="2848675"/>
                  <a:pt x="4532473" y="2851225"/>
                  <a:pt x="4543979" y="2856156"/>
                </a:cubicBezTo>
                <a:cubicBezTo>
                  <a:pt x="4595110" y="2878069"/>
                  <a:pt x="4612068" y="2893631"/>
                  <a:pt x="4662733" y="2927408"/>
                </a:cubicBezTo>
                <a:lnTo>
                  <a:pt x="4698359" y="2951158"/>
                </a:lnTo>
                <a:cubicBezTo>
                  <a:pt x="4706276" y="2963033"/>
                  <a:pt x="4710964" y="2977868"/>
                  <a:pt x="4722109" y="2986784"/>
                </a:cubicBezTo>
                <a:cubicBezTo>
                  <a:pt x="4729855" y="2992981"/>
                  <a:pt x="4802129" y="3009758"/>
                  <a:pt x="4805236" y="3010535"/>
                </a:cubicBezTo>
                <a:cubicBezTo>
                  <a:pt x="4817111" y="3018452"/>
                  <a:pt x="4827744" y="3028663"/>
                  <a:pt x="4840862" y="3034285"/>
                </a:cubicBezTo>
                <a:cubicBezTo>
                  <a:pt x="4855864" y="3040714"/>
                  <a:pt x="4874784" y="3037107"/>
                  <a:pt x="4888364" y="3046161"/>
                </a:cubicBezTo>
                <a:cubicBezTo>
                  <a:pt x="4900239" y="3054078"/>
                  <a:pt x="4902022" y="3071695"/>
                  <a:pt x="4912114" y="3081787"/>
                </a:cubicBezTo>
                <a:cubicBezTo>
                  <a:pt x="4935133" y="3104806"/>
                  <a:pt x="4954393" y="3107755"/>
                  <a:pt x="4983366" y="3117413"/>
                </a:cubicBezTo>
                <a:cubicBezTo>
                  <a:pt x="4995241" y="3129288"/>
                  <a:pt x="5005018" y="3143723"/>
                  <a:pt x="5018992" y="3153039"/>
                </a:cubicBezTo>
                <a:cubicBezTo>
                  <a:pt x="5029407" y="3159983"/>
                  <a:pt x="5043422" y="3159316"/>
                  <a:pt x="5054618" y="3164914"/>
                </a:cubicBezTo>
                <a:cubicBezTo>
                  <a:pt x="5081471" y="3178340"/>
                  <a:pt x="5085420" y="3183841"/>
                  <a:pt x="5102120" y="32005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5334000" y="4120738"/>
            <a:ext cx="1068780" cy="1151906"/>
          </a:xfrm>
          <a:custGeom>
            <a:avLst/>
            <a:gdLst>
              <a:gd name="connsiteX0" fmla="*/ 166255 w 1068780"/>
              <a:gd name="connsiteY0" fmla="*/ 71252 h 1151906"/>
              <a:gd name="connsiteX1" fmla="*/ 391886 w 1068780"/>
              <a:gd name="connsiteY1" fmla="*/ 118753 h 1151906"/>
              <a:gd name="connsiteX2" fmla="*/ 641268 w 1068780"/>
              <a:gd name="connsiteY2" fmla="*/ 0 h 1151906"/>
              <a:gd name="connsiteX3" fmla="*/ 902525 w 1068780"/>
              <a:gd name="connsiteY3" fmla="*/ 95002 h 1151906"/>
              <a:gd name="connsiteX4" fmla="*/ 938151 w 1068780"/>
              <a:gd name="connsiteY4" fmla="*/ 106878 h 1151906"/>
              <a:gd name="connsiteX5" fmla="*/ 997528 w 1068780"/>
              <a:gd name="connsiteY5" fmla="*/ 213756 h 1151906"/>
              <a:gd name="connsiteX6" fmla="*/ 1021278 w 1068780"/>
              <a:gd name="connsiteY6" fmla="*/ 249381 h 1151906"/>
              <a:gd name="connsiteX7" fmla="*/ 1033154 w 1068780"/>
              <a:gd name="connsiteY7" fmla="*/ 285007 h 1151906"/>
              <a:gd name="connsiteX8" fmla="*/ 1068780 w 1068780"/>
              <a:gd name="connsiteY8" fmla="*/ 486888 h 1151906"/>
              <a:gd name="connsiteX9" fmla="*/ 593767 w 1068780"/>
              <a:gd name="connsiteY9" fmla="*/ 878774 h 1151906"/>
              <a:gd name="connsiteX10" fmla="*/ 819398 w 1068780"/>
              <a:gd name="connsiteY10" fmla="*/ 902524 h 1151906"/>
              <a:gd name="connsiteX11" fmla="*/ 712520 w 1068780"/>
              <a:gd name="connsiteY11" fmla="*/ 1151906 h 1151906"/>
              <a:gd name="connsiteX12" fmla="*/ 391886 w 1068780"/>
              <a:gd name="connsiteY12" fmla="*/ 997527 h 1151906"/>
              <a:gd name="connsiteX13" fmla="*/ 296883 w 1068780"/>
              <a:gd name="connsiteY13" fmla="*/ 855023 h 1151906"/>
              <a:gd name="connsiteX14" fmla="*/ 23751 w 1068780"/>
              <a:gd name="connsiteY14" fmla="*/ 605641 h 1151906"/>
              <a:gd name="connsiteX15" fmla="*/ 0 w 1068780"/>
              <a:gd name="connsiteY15" fmla="*/ 451262 h 1151906"/>
              <a:gd name="connsiteX16" fmla="*/ 71252 w 1068780"/>
              <a:gd name="connsiteY16" fmla="*/ 296883 h 1151906"/>
              <a:gd name="connsiteX17" fmla="*/ 166255 w 1068780"/>
              <a:gd name="connsiteY17" fmla="*/ 71252 h 1151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68780" h="1151906">
                <a:moveTo>
                  <a:pt x="166255" y="71252"/>
                </a:moveTo>
                <a:lnTo>
                  <a:pt x="391886" y="118753"/>
                </a:lnTo>
                <a:lnTo>
                  <a:pt x="641268" y="0"/>
                </a:lnTo>
                <a:lnTo>
                  <a:pt x="902525" y="95002"/>
                </a:lnTo>
                <a:lnTo>
                  <a:pt x="938151" y="106878"/>
                </a:lnTo>
                <a:cubicBezTo>
                  <a:pt x="957943" y="142504"/>
                  <a:pt x="976993" y="178553"/>
                  <a:pt x="997528" y="213756"/>
                </a:cubicBezTo>
                <a:cubicBezTo>
                  <a:pt x="1004719" y="226084"/>
                  <a:pt x="1014895" y="236616"/>
                  <a:pt x="1021278" y="249381"/>
                </a:cubicBezTo>
                <a:cubicBezTo>
                  <a:pt x="1026876" y="260577"/>
                  <a:pt x="1033154" y="285007"/>
                  <a:pt x="1033154" y="285007"/>
                </a:cubicBezTo>
                <a:lnTo>
                  <a:pt x="1068780" y="486888"/>
                </a:lnTo>
                <a:lnTo>
                  <a:pt x="593767" y="878774"/>
                </a:lnTo>
                <a:lnTo>
                  <a:pt x="819398" y="902524"/>
                </a:lnTo>
                <a:lnTo>
                  <a:pt x="712520" y="1151906"/>
                </a:lnTo>
                <a:lnTo>
                  <a:pt x="391886" y="997527"/>
                </a:lnTo>
                <a:lnTo>
                  <a:pt x="296883" y="855023"/>
                </a:lnTo>
                <a:lnTo>
                  <a:pt x="23751" y="605641"/>
                </a:lnTo>
                <a:lnTo>
                  <a:pt x="0" y="451262"/>
                </a:lnTo>
                <a:lnTo>
                  <a:pt x="71252" y="296883"/>
                </a:lnTo>
                <a:lnTo>
                  <a:pt x="166255" y="71252"/>
                </a:lnTo>
                <a:close/>
              </a:path>
            </a:pathLst>
          </a:cu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EAG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3886200" y="5334000"/>
            <a:ext cx="3048000" cy="1240971"/>
          </a:xfrm>
          <a:custGeom>
            <a:avLst/>
            <a:gdLst>
              <a:gd name="connsiteX0" fmla="*/ 0 w 1258784"/>
              <a:gd name="connsiteY0" fmla="*/ 308758 h 757204"/>
              <a:gd name="connsiteX1" fmla="*/ 106878 w 1258784"/>
              <a:gd name="connsiteY1" fmla="*/ 71252 h 757204"/>
              <a:gd name="connsiteX2" fmla="*/ 273133 w 1258784"/>
              <a:gd name="connsiteY2" fmla="*/ 0 h 757204"/>
              <a:gd name="connsiteX3" fmla="*/ 617517 w 1258784"/>
              <a:gd name="connsiteY3" fmla="*/ 11875 h 757204"/>
              <a:gd name="connsiteX4" fmla="*/ 926275 w 1258784"/>
              <a:gd name="connsiteY4" fmla="*/ 35626 h 757204"/>
              <a:gd name="connsiteX5" fmla="*/ 1033153 w 1258784"/>
              <a:gd name="connsiteY5" fmla="*/ 95002 h 757204"/>
              <a:gd name="connsiteX6" fmla="*/ 1080655 w 1258784"/>
              <a:gd name="connsiteY6" fmla="*/ 106877 h 757204"/>
              <a:gd name="connsiteX7" fmla="*/ 1080655 w 1258784"/>
              <a:gd name="connsiteY7" fmla="*/ 106877 h 757204"/>
              <a:gd name="connsiteX8" fmla="*/ 1151907 w 1258784"/>
              <a:gd name="connsiteY8" fmla="*/ 249381 h 757204"/>
              <a:gd name="connsiteX9" fmla="*/ 1223158 w 1258784"/>
              <a:gd name="connsiteY9" fmla="*/ 391885 h 757204"/>
              <a:gd name="connsiteX10" fmla="*/ 1258784 w 1258784"/>
              <a:gd name="connsiteY10" fmla="*/ 510639 h 757204"/>
              <a:gd name="connsiteX11" fmla="*/ 1258784 w 1258784"/>
              <a:gd name="connsiteY11" fmla="*/ 605641 h 757204"/>
              <a:gd name="connsiteX12" fmla="*/ 1211283 w 1258784"/>
              <a:gd name="connsiteY12" fmla="*/ 629392 h 757204"/>
              <a:gd name="connsiteX13" fmla="*/ 1140031 w 1258784"/>
              <a:gd name="connsiteY13" fmla="*/ 736270 h 757204"/>
              <a:gd name="connsiteX14" fmla="*/ 1140031 w 1258784"/>
              <a:gd name="connsiteY14" fmla="*/ 736270 h 757204"/>
              <a:gd name="connsiteX15" fmla="*/ 748146 w 1258784"/>
              <a:gd name="connsiteY15" fmla="*/ 748145 h 757204"/>
              <a:gd name="connsiteX16" fmla="*/ 344384 w 1258784"/>
              <a:gd name="connsiteY16" fmla="*/ 665018 h 757204"/>
              <a:gd name="connsiteX17" fmla="*/ 296883 w 1258784"/>
              <a:gd name="connsiteY17" fmla="*/ 641267 h 757204"/>
              <a:gd name="connsiteX18" fmla="*/ 213756 w 1258784"/>
              <a:gd name="connsiteY18" fmla="*/ 748145 h 757204"/>
              <a:gd name="connsiteX19" fmla="*/ 178130 w 1258784"/>
              <a:gd name="connsiteY19" fmla="*/ 748145 h 757204"/>
              <a:gd name="connsiteX20" fmla="*/ 142504 w 1258784"/>
              <a:gd name="connsiteY20" fmla="*/ 712519 h 757204"/>
              <a:gd name="connsiteX21" fmla="*/ 35626 w 1258784"/>
              <a:gd name="connsiteY21" fmla="*/ 403761 h 757204"/>
              <a:gd name="connsiteX22" fmla="*/ 0 w 1258784"/>
              <a:gd name="connsiteY22" fmla="*/ 308758 h 75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58784" h="757204">
                <a:moveTo>
                  <a:pt x="0" y="308758"/>
                </a:moveTo>
                <a:lnTo>
                  <a:pt x="106878" y="71252"/>
                </a:lnTo>
                <a:lnTo>
                  <a:pt x="273133" y="0"/>
                </a:lnTo>
                <a:lnTo>
                  <a:pt x="617517" y="11875"/>
                </a:lnTo>
                <a:lnTo>
                  <a:pt x="926275" y="35626"/>
                </a:lnTo>
                <a:cubicBezTo>
                  <a:pt x="961901" y="55418"/>
                  <a:pt x="996149" y="77924"/>
                  <a:pt x="1033153" y="95002"/>
                </a:cubicBezTo>
                <a:cubicBezTo>
                  <a:pt x="1047972" y="101841"/>
                  <a:pt x="1080655" y="106877"/>
                  <a:pt x="1080655" y="106877"/>
                </a:cubicBezTo>
                <a:lnTo>
                  <a:pt x="1080655" y="106877"/>
                </a:lnTo>
                <a:lnTo>
                  <a:pt x="1151907" y="249381"/>
                </a:lnTo>
                <a:lnTo>
                  <a:pt x="1223158" y="391885"/>
                </a:lnTo>
                <a:lnTo>
                  <a:pt x="1258784" y="510639"/>
                </a:lnTo>
                <a:lnTo>
                  <a:pt x="1258784" y="605641"/>
                </a:lnTo>
                <a:lnTo>
                  <a:pt x="1211283" y="629392"/>
                </a:lnTo>
                <a:cubicBezTo>
                  <a:pt x="1137656" y="727561"/>
                  <a:pt x="1140031" y="684810"/>
                  <a:pt x="1140031" y="736270"/>
                </a:cubicBezTo>
                <a:lnTo>
                  <a:pt x="1140031" y="736270"/>
                </a:lnTo>
                <a:cubicBezTo>
                  <a:pt x="930686" y="757204"/>
                  <a:pt x="1061060" y="748145"/>
                  <a:pt x="748146" y="748145"/>
                </a:cubicBezTo>
                <a:lnTo>
                  <a:pt x="344384" y="665018"/>
                </a:lnTo>
                <a:lnTo>
                  <a:pt x="296883" y="641267"/>
                </a:lnTo>
                <a:cubicBezTo>
                  <a:pt x="261580" y="711873"/>
                  <a:pt x="276679" y="737658"/>
                  <a:pt x="213756" y="748145"/>
                </a:cubicBezTo>
                <a:cubicBezTo>
                  <a:pt x="202042" y="750097"/>
                  <a:pt x="190005" y="748145"/>
                  <a:pt x="178130" y="748145"/>
                </a:cubicBezTo>
                <a:lnTo>
                  <a:pt x="142504" y="712519"/>
                </a:lnTo>
                <a:lnTo>
                  <a:pt x="35626" y="403761"/>
                </a:lnTo>
                <a:lnTo>
                  <a:pt x="0" y="30875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Publishers, Professional Groups, Advocacy Groups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543800" y="4419600"/>
            <a:ext cx="1143000" cy="1371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BOX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46" name="Curved Connector 45"/>
          <p:cNvCxnSpPr/>
          <p:nvPr/>
        </p:nvCxnSpPr>
        <p:spPr>
          <a:xfrm rot="16200000" flipH="1">
            <a:off x="7886700" y="3848100"/>
            <a:ext cx="609600" cy="22860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 rot="16200000" flipH="1">
            <a:off x="6819900" y="3543300"/>
            <a:ext cx="838200" cy="76200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41" idx="8"/>
          </p:cNvCxnSpPr>
          <p:nvPr/>
        </p:nvCxnSpPr>
        <p:spPr>
          <a:xfrm>
            <a:off x="6402780" y="4607626"/>
            <a:ext cx="1064820" cy="497774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 flipV="1">
            <a:off x="6781800" y="5486400"/>
            <a:ext cx="685800" cy="38100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/>
          <p:nvPr/>
        </p:nvCxnSpPr>
        <p:spPr>
          <a:xfrm rot="16200000" flipH="1">
            <a:off x="5867400" y="2209800"/>
            <a:ext cx="609600" cy="152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urved Connector 72"/>
          <p:cNvCxnSpPr/>
          <p:nvPr/>
        </p:nvCxnSpPr>
        <p:spPr>
          <a:xfrm rot="5400000">
            <a:off x="8115300" y="2324100"/>
            <a:ext cx="304800" cy="228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90600" y="20574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WIDA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85800" y="4800600"/>
            <a:ext cx="947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ELDA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429000" y="3733800"/>
            <a:ext cx="1822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“Big Solos”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CCNY/Gates Meeting on CCSS and ELLs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AERA Brown Lecture</a:t>
            </a:r>
            <a:endParaRPr lang="en-US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0"/>
            <a:ext cx="9525000" cy="714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416</Words>
  <Application>Microsoft Office PowerPoint</Application>
  <PresentationFormat>On-screen Show (4:3)</PresentationFormat>
  <Paragraphs>69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The Common Core State Standards  Elaborating their Linguistic Foundations</vt:lpstr>
      <vt:lpstr>Slide 2</vt:lpstr>
      <vt:lpstr>Slide 3</vt:lpstr>
      <vt:lpstr>Integrated Nature of Language</vt:lpstr>
      <vt:lpstr>Slide 5</vt:lpstr>
      <vt:lpstr>Academic Language: The Cartoon</vt:lpstr>
      <vt:lpstr>Ali G:   How many words does you know? Chomsky:   Well, normally,, humans by maturity have    tens of thousands of words. Ali G:   What is some of them?</vt:lpstr>
      <vt:lpstr>Ali G:   How many words does you know? Chomsky:   Well, normally, humans by maturity have    tens of thousands of words. Ali G:   What is some of them?</vt:lpstr>
      <vt:lpstr>Ali G:   How many words does you know? Chomsky:   Well, normally, humans by maturity have    tens of thousands of words. Ali G:   What is some of them?</vt:lpstr>
      <vt:lpstr>CCSS Publisher’s Guide</vt:lpstr>
      <vt:lpstr>Slide 11</vt:lpstr>
      <vt:lpstr>Slide 12</vt:lpstr>
      <vt:lpstr>Epistemological Linguistics: a new field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hakuta</dc:creator>
  <cp:lastModifiedBy>hakuta</cp:lastModifiedBy>
  <cp:revision>24</cp:revision>
  <dcterms:created xsi:type="dcterms:W3CDTF">2011-05-18T00:57:22Z</dcterms:created>
  <dcterms:modified xsi:type="dcterms:W3CDTF">2011-05-21T15:07:45Z</dcterms:modified>
</cp:coreProperties>
</file>